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58" r:id="rId4"/>
    <p:sldId id="259" r:id="rId5"/>
    <p:sldId id="264" r:id="rId6"/>
    <p:sldId id="260" r:id="rId7"/>
    <p:sldId id="319" r:id="rId8"/>
    <p:sldId id="277" r:id="rId9"/>
    <p:sldId id="284" r:id="rId10"/>
    <p:sldId id="285" r:id="rId11"/>
    <p:sldId id="286" r:id="rId12"/>
    <p:sldId id="287" r:id="rId13"/>
    <p:sldId id="288" r:id="rId14"/>
    <p:sldId id="289" r:id="rId15"/>
    <p:sldId id="290" r:id="rId16"/>
    <p:sldId id="291" r:id="rId17"/>
    <p:sldId id="292" r:id="rId18"/>
    <p:sldId id="318"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261" r:id="rId33"/>
    <p:sldId id="262" r:id="rId34"/>
    <p:sldId id="263"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320" r:id="rId48"/>
    <p:sldId id="278" r:id="rId49"/>
    <p:sldId id="279" r:id="rId50"/>
    <p:sldId id="280" r:id="rId51"/>
    <p:sldId id="281" r:id="rId52"/>
    <p:sldId id="282" r:id="rId53"/>
    <p:sldId id="283"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x="13004800" cy="9753600"/>
  <p:notesSz cx="6858000" cy="9144000"/>
  <p:defaultTextStyle>
    <a:lvl1pPr algn="ctr" defTabSz="584200">
      <a:defRPr sz="3200">
        <a:solidFill>
          <a:srgbClr val="546056"/>
        </a:solidFill>
        <a:latin typeface="+mn-lt"/>
        <a:ea typeface="+mn-ea"/>
        <a:cs typeface="+mn-cs"/>
        <a:sym typeface="Palatino"/>
      </a:defRPr>
    </a:lvl1pPr>
    <a:lvl2pPr indent="228600" algn="ctr" defTabSz="584200">
      <a:defRPr sz="3200">
        <a:solidFill>
          <a:srgbClr val="546056"/>
        </a:solidFill>
        <a:latin typeface="+mn-lt"/>
        <a:ea typeface="+mn-ea"/>
        <a:cs typeface="+mn-cs"/>
        <a:sym typeface="Palatino"/>
      </a:defRPr>
    </a:lvl2pPr>
    <a:lvl3pPr indent="457200" algn="ctr" defTabSz="584200">
      <a:defRPr sz="3200">
        <a:solidFill>
          <a:srgbClr val="546056"/>
        </a:solidFill>
        <a:latin typeface="+mn-lt"/>
        <a:ea typeface="+mn-ea"/>
        <a:cs typeface="+mn-cs"/>
        <a:sym typeface="Palatino"/>
      </a:defRPr>
    </a:lvl3pPr>
    <a:lvl4pPr indent="685800" algn="ctr" defTabSz="584200">
      <a:defRPr sz="3200">
        <a:solidFill>
          <a:srgbClr val="546056"/>
        </a:solidFill>
        <a:latin typeface="+mn-lt"/>
        <a:ea typeface="+mn-ea"/>
        <a:cs typeface="+mn-cs"/>
        <a:sym typeface="Palatino"/>
      </a:defRPr>
    </a:lvl4pPr>
    <a:lvl5pPr indent="914400" algn="ctr" defTabSz="584200">
      <a:defRPr sz="3200">
        <a:solidFill>
          <a:srgbClr val="546056"/>
        </a:solidFill>
        <a:latin typeface="+mn-lt"/>
        <a:ea typeface="+mn-ea"/>
        <a:cs typeface="+mn-cs"/>
        <a:sym typeface="Palatino"/>
      </a:defRPr>
    </a:lvl5pPr>
    <a:lvl6pPr indent="1143000" algn="ctr" defTabSz="584200">
      <a:defRPr sz="3200">
        <a:solidFill>
          <a:srgbClr val="546056"/>
        </a:solidFill>
        <a:latin typeface="+mn-lt"/>
        <a:ea typeface="+mn-ea"/>
        <a:cs typeface="+mn-cs"/>
        <a:sym typeface="Palatino"/>
      </a:defRPr>
    </a:lvl6pPr>
    <a:lvl7pPr indent="1371600" algn="ctr" defTabSz="584200">
      <a:defRPr sz="3200">
        <a:solidFill>
          <a:srgbClr val="546056"/>
        </a:solidFill>
        <a:latin typeface="+mn-lt"/>
        <a:ea typeface="+mn-ea"/>
        <a:cs typeface="+mn-cs"/>
        <a:sym typeface="Palatino"/>
      </a:defRPr>
    </a:lvl7pPr>
    <a:lvl8pPr indent="1600200" algn="ctr" defTabSz="584200">
      <a:defRPr sz="3200">
        <a:solidFill>
          <a:srgbClr val="546056"/>
        </a:solidFill>
        <a:latin typeface="+mn-lt"/>
        <a:ea typeface="+mn-ea"/>
        <a:cs typeface="+mn-cs"/>
        <a:sym typeface="Palatino"/>
      </a:defRPr>
    </a:lvl8pPr>
    <a:lvl9pPr indent="1828800" algn="ctr" defTabSz="584200">
      <a:defRPr sz="3200">
        <a:solidFill>
          <a:srgbClr val="546056"/>
        </a:solidFill>
        <a:latin typeface="+mn-lt"/>
        <a:ea typeface="+mn-ea"/>
        <a:cs typeface="+mn-cs"/>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rgbClr val="77B06D">
              <a:alpha val="90000"/>
            </a:srgb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rgbClr val="77B06D">
              <a:alpha val="90000"/>
            </a:srgb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40" autoAdjust="0"/>
  </p:normalViewPr>
  <p:slideViewPr>
    <p:cSldViewPr snapToGrid="0">
      <p:cViewPr varScale="1">
        <p:scale>
          <a:sx n="71" d="100"/>
          <a:sy n="71" d="100"/>
        </p:scale>
        <p:origin x="1902"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Beeman" userId="97ba756334ff4b9e" providerId="LiveId" clId="{01BB4766-6A71-486D-8EB2-A3916DDF609A}"/>
    <pc:docChg chg="undo custSel addSld delSld modSld sldOrd">
      <pc:chgData name="Steph Beeman" userId="97ba756334ff4b9e" providerId="LiveId" clId="{01BB4766-6A71-486D-8EB2-A3916DDF609A}" dt="2017-09-22T07:54:09.696" v="514"/>
      <pc:docMkLst>
        <pc:docMk/>
      </pc:docMkLst>
      <pc:sldChg chg="addSp delSp modSp add del modNotesTx">
        <pc:chgData name="Steph Beeman" userId="97ba756334ff4b9e" providerId="LiveId" clId="{01BB4766-6A71-486D-8EB2-A3916DDF609A}" dt="2017-09-22T07:53:39.523" v="511" actId="20577"/>
        <pc:sldMkLst>
          <pc:docMk/>
          <pc:sldMk cId="0" sldId="260"/>
        </pc:sldMkLst>
        <pc:spChg chg="add del mod">
          <ac:chgData name="Steph Beeman" userId="97ba756334ff4b9e" providerId="LiveId" clId="{01BB4766-6A71-486D-8EB2-A3916DDF609A}" dt="2017-09-22T07:30:37.694" v="321" actId="478"/>
          <ac:spMkLst>
            <pc:docMk/>
            <pc:sldMk cId="0" sldId="260"/>
            <ac:spMk id="3" creationId="{ADD78336-C182-46C8-A6DA-3D37041E1AF2}"/>
          </ac:spMkLst>
        </pc:spChg>
        <pc:spChg chg="add mod">
          <ac:chgData name="Steph Beeman" userId="97ba756334ff4b9e" providerId="LiveId" clId="{01BB4766-6A71-486D-8EB2-A3916DDF609A}" dt="2017-09-22T07:39:19.322" v="510" actId="1076"/>
          <ac:spMkLst>
            <pc:docMk/>
            <pc:sldMk cId="0" sldId="260"/>
            <ac:spMk id="4" creationId="{524CC06C-03E5-4A61-BD4F-F5D80F1E3032}"/>
          </ac:spMkLst>
        </pc:spChg>
        <pc:spChg chg="add mod">
          <ac:chgData name="Steph Beeman" userId="97ba756334ff4b9e" providerId="LiveId" clId="{01BB4766-6A71-486D-8EB2-A3916DDF609A}" dt="2017-09-22T07:39:19.322" v="510" actId="1076"/>
          <ac:spMkLst>
            <pc:docMk/>
            <pc:sldMk cId="0" sldId="260"/>
            <ac:spMk id="5" creationId="{22EFF073-580E-4D9E-8F34-91CE71147358}"/>
          </ac:spMkLst>
        </pc:spChg>
        <pc:spChg chg="add mod">
          <ac:chgData name="Steph Beeman" userId="97ba756334ff4b9e" providerId="LiveId" clId="{01BB4766-6A71-486D-8EB2-A3916DDF609A}" dt="2017-09-22T07:39:19.322" v="510" actId="1076"/>
          <ac:spMkLst>
            <pc:docMk/>
            <pc:sldMk cId="0" sldId="260"/>
            <ac:spMk id="8" creationId="{DDAFB89D-C41B-4410-9C58-9DF71665BB21}"/>
          </ac:spMkLst>
        </pc:spChg>
        <pc:spChg chg="add mod">
          <ac:chgData name="Steph Beeman" userId="97ba756334ff4b9e" providerId="LiveId" clId="{01BB4766-6A71-486D-8EB2-A3916DDF609A}" dt="2017-09-22T07:39:19.322" v="510" actId="1076"/>
          <ac:spMkLst>
            <pc:docMk/>
            <pc:sldMk cId="0" sldId="260"/>
            <ac:spMk id="9" creationId="{B78C2DAE-B3C2-421B-83A1-A63A8CAFA623}"/>
          </ac:spMkLst>
        </pc:spChg>
        <pc:spChg chg="add mod">
          <ac:chgData name="Steph Beeman" userId="97ba756334ff4b9e" providerId="LiveId" clId="{01BB4766-6A71-486D-8EB2-A3916DDF609A}" dt="2017-09-22T07:39:19.322" v="510" actId="1076"/>
          <ac:spMkLst>
            <pc:docMk/>
            <pc:sldMk cId="0" sldId="260"/>
            <ac:spMk id="10" creationId="{596C0024-4D8D-4E36-9E44-CB06F87C240F}"/>
          </ac:spMkLst>
        </pc:spChg>
        <pc:spChg chg="add mod">
          <ac:chgData name="Steph Beeman" userId="97ba756334ff4b9e" providerId="LiveId" clId="{01BB4766-6A71-486D-8EB2-A3916DDF609A}" dt="2017-09-22T07:39:19.322" v="510" actId="1076"/>
          <ac:spMkLst>
            <pc:docMk/>
            <pc:sldMk cId="0" sldId="260"/>
            <ac:spMk id="11" creationId="{B1D5EEDD-3C93-4CB9-BE77-94391A084C6B}"/>
          </ac:spMkLst>
        </pc:spChg>
        <pc:spChg chg="add mod">
          <ac:chgData name="Steph Beeman" userId="97ba756334ff4b9e" providerId="LiveId" clId="{01BB4766-6A71-486D-8EB2-A3916DDF609A}" dt="2017-09-22T07:39:19.322" v="510" actId="1076"/>
          <ac:spMkLst>
            <pc:docMk/>
            <pc:sldMk cId="0" sldId="260"/>
            <ac:spMk id="16" creationId="{84D65CA0-0F23-4EF6-8EDE-EABAD4DFF108}"/>
          </ac:spMkLst>
        </pc:spChg>
        <pc:spChg chg="add mod">
          <ac:chgData name="Steph Beeman" userId="97ba756334ff4b9e" providerId="LiveId" clId="{01BB4766-6A71-486D-8EB2-A3916DDF609A}" dt="2017-09-22T07:39:19.322" v="510" actId="1076"/>
          <ac:spMkLst>
            <pc:docMk/>
            <pc:sldMk cId="0" sldId="260"/>
            <ac:spMk id="18" creationId="{B4175BF0-1D10-4C23-831A-205D9AA5CB35}"/>
          </ac:spMkLst>
        </pc:spChg>
        <pc:spChg chg="add mod">
          <ac:chgData name="Steph Beeman" userId="97ba756334ff4b9e" providerId="LiveId" clId="{01BB4766-6A71-486D-8EB2-A3916DDF609A}" dt="2017-09-22T07:39:19.322" v="510" actId="1076"/>
          <ac:spMkLst>
            <pc:docMk/>
            <pc:sldMk cId="0" sldId="260"/>
            <ac:spMk id="22" creationId="{EC82092B-85B4-43BA-8EE3-E3D9EF330857}"/>
          </ac:spMkLst>
        </pc:spChg>
        <pc:spChg chg="add del mod">
          <ac:chgData name="Steph Beeman" userId="97ba756334ff4b9e" providerId="LiveId" clId="{01BB4766-6A71-486D-8EB2-A3916DDF609A}" dt="2017-09-22T07:30:59.163" v="372" actId="20577"/>
          <ac:spMkLst>
            <pc:docMk/>
            <pc:sldMk cId="0" sldId="260"/>
            <ac:spMk id="54" creationId="{00000000-0000-0000-0000-000000000000}"/>
          </ac:spMkLst>
        </pc:spChg>
        <pc:picChg chg="add del">
          <ac:chgData name="Steph Beeman" userId="97ba756334ff4b9e" providerId="LiveId" clId="{01BB4766-6A71-486D-8EB2-A3916DDF609A}" dt="2017-09-22T07:31:01.768" v="373" actId="478"/>
          <ac:picMkLst>
            <pc:docMk/>
            <pc:sldMk cId="0" sldId="260"/>
            <ac:picMk id="53" creationId="{00000000-0000-0000-0000-000000000000}"/>
          </ac:picMkLst>
        </pc:picChg>
        <pc:cxnChg chg="add mod">
          <ac:chgData name="Steph Beeman" userId="97ba756334ff4b9e" providerId="LiveId" clId="{01BB4766-6A71-486D-8EB2-A3916DDF609A}" dt="2017-09-22T07:39:19.322" v="510" actId="1076"/>
          <ac:cxnSpMkLst>
            <pc:docMk/>
            <pc:sldMk cId="0" sldId="260"/>
            <ac:cxnSpMk id="7" creationId="{6D0088CF-71E2-475E-9659-8817FA022149}"/>
          </ac:cxnSpMkLst>
        </pc:cxnChg>
        <pc:cxnChg chg="add mod">
          <ac:chgData name="Steph Beeman" userId="97ba756334ff4b9e" providerId="LiveId" clId="{01BB4766-6A71-486D-8EB2-A3916DDF609A}" dt="2017-09-22T07:39:19.322" v="510" actId="1076"/>
          <ac:cxnSpMkLst>
            <pc:docMk/>
            <pc:sldMk cId="0" sldId="260"/>
            <ac:cxnSpMk id="13" creationId="{32087EC2-A24A-4D3B-80DB-C2FB86705E62}"/>
          </ac:cxnSpMkLst>
        </pc:cxnChg>
        <pc:cxnChg chg="add mod">
          <ac:chgData name="Steph Beeman" userId="97ba756334ff4b9e" providerId="LiveId" clId="{01BB4766-6A71-486D-8EB2-A3916DDF609A}" dt="2017-09-22T07:39:19.322" v="510" actId="1076"/>
          <ac:cxnSpMkLst>
            <pc:docMk/>
            <pc:sldMk cId="0" sldId="260"/>
            <ac:cxnSpMk id="15" creationId="{0EA14542-3C23-4AFF-99D7-99BBC76B87AF}"/>
          </ac:cxnSpMkLst>
        </pc:cxnChg>
        <pc:cxnChg chg="add mod">
          <ac:chgData name="Steph Beeman" userId="97ba756334ff4b9e" providerId="LiveId" clId="{01BB4766-6A71-486D-8EB2-A3916DDF609A}" dt="2017-09-22T07:39:19.322" v="510" actId="1076"/>
          <ac:cxnSpMkLst>
            <pc:docMk/>
            <pc:sldMk cId="0" sldId="260"/>
            <ac:cxnSpMk id="17" creationId="{E33BCB4B-473A-494A-AC7D-E2F11DD64DED}"/>
          </ac:cxnSpMkLst>
        </pc:cxnChg>
        <pc:cxnChg chg="add mod">
          <ac:chgData name="Steph Beeman" userId="97ba756334ff4b9e" providerId="LiveId" clId="{01BB4766-6A71-486D-8EB2-A3916DDF609A}" dt="2017-09-22T07:39:19.322" v="510" actId="1076"/>
          <ac:cxnSpMkLst>
            <pc:docMk/>
            <pc:sldMk cId="0" sldId="260"/>
            <ac:cxnSpMk id="21" creationId="{6FC03F4B-F127-416D-B463-965BC919F000}"/>
          </ac:cxnSpMkLst>
        </pc:cxnChg>
      </pc:sldChg>
      <pc:sldChg chg="modTransition">
        <pc:chgData name="Steph Beeman" userId="97ba756334ff4b9e" providerId="LiveId" clId="{01BB4766-6A71-486D-8EB2-A3916DDF609A}" dt="2017-09-22T07:18:31.534" v="3"/>
        <pc:sldMkLst>
          <pc:docMk/>
          <pc:sldMk cId="0" sldId="261"/>
        </pc:sldMkLst>
      </pc:sldChg>
      <pc:sldChg chg="modTransition">
        <pc:chgData name="Steph Beeman" userId="97ba756334ff4b9e" providerId="LiveId" clId="{01BB4766-6A71-486D-8EB2-A3916DDF609A}" dt="2017-09-22T07:18:31.534" v="3"/>
        <pc:sldMkLst>
          <pc:docMk/>
          <pc:sldMk cId="0" sldId="262"/>
        </pc:sldMkLst>
      </pc:sldChg>
      <pc:sldChg chg="modTransition">
        <pc:chgData name="Steph Beeman" userId="97ba756334ff4b9e" providerId="LiveId" clId="{01BB4766-6A71-486D-8EB2-A3916DDF609A}" dt="2017-09-22T07:18:31.534" v="3"/>
        <pc:sldMkLst>
          <pc:docMk/>
          <pc:sldMk cId="0" sldId="263"/>
        </pc:sldMkLst>
      </pc:sldChg>
      <pc:sldChg chg="ord">
        <pc:chgData name="Steph Beeman" userId="97ba756334ff4b9e" providerId="LiveId" clId="{01BB4766-6A71-486D-8EB2-A3916DDF609A}" dt="2017-09-22T07:17:58.571" v="2"/>
        <pc:sldMkLst>
          <pc:docMk/>
          <pc:sldMk cId="0" sldId="264"/>
        </pc:sldMkLst>
      </pc:sldChg>
      <pc:sldChg chg="modTransition">
        <pc:chgData name="Steph Beeman" userId="97ba756334ff4b9e" providerId="LiveId" clId="{01BB4766-6A71-486D-8EB2-A3916DDF609A}" dt="2017-09-22T07:18:45.227" v="4"/>
        <pc:sldMkLst>
          <pc:docMk/>
          <pc:sldMk cId="0" sldId="276"/>
        </pc:sldMkLst>
      </pc:sldChg>
      <pc:sldChg chg="ord modNotesTx">
        <pc:chgData name="Steph Beeman" userId="97ba756334ff4b9e" providerId="LiveId" clId="{01BB4766-6A71-486D-8EB2-A3916DDF609A}" dt="2017-09-22T07:53:52.745" v="513" actId="20577"/>
        <pc:sldMkLst>
          <pc:docMk/>
          <pc:sldMk cId="0" sldId="277"/>
        </pc:sldMkLst>
      </pc:sldChg>
      <pc:sldChg chg="ord">
        <pc:chgData name="Steph Beeman" userId="97ba756334ff4b9e" providerId="LiveId" clId="{01BB4766-6A71-486D-8EB2-A3916DDF609A}" dt="2017-09-22T07:17:04.191" v="0"/>
        <pc:sldMkLst>
          <pc:docMk/>
          <pc:sldMk cId="0" sldId="284"/>
        </pc:sldMkLst>
      </pc:sldChg>
      <pc:sldChg chg="ord">
        <pc:chgData name="Steph Beeman" userId="97ba756334ff4b9e" providerId="LiveId" clId="{01BB4766-6A71-486D-8EB2-A3916DDF609A}" dt="2017-09-22T07:17:04.191" v="0"/>
        <pc:sldMkLst>
          <pc:docMk/>
          <pc:sldMk cId="0" sldId="285"/>
        </pc:sldMkLst>
      </pc:sldChg>
      <pc:sldChg chg="ord">
        <pc:chgData name="Steph Beeman" userId="97ba756334ff4b9e" providerId="LiveId" clId="{01BB4766-6A71-486D-8EB2-A3916DDF609A}" dt="2017-09-22T07:17:04.191" v="0"/>
        <pc:sldMkLst>
          <pc:docMk/>
          <pc:sldMk cId="0" sldId="286"/>
        </pc:sldMkLst>
      </pc:sldChg>
      <pc:sldChg chg="ord">
        <pc:chgData name="Steph Beeman" userId="97ba756334ff4b9e" providerId="LiveId" clId="{01BB4766-6A71-486D-8EB2-A3916DDF609A}" dt="2017-09-22T07:17:04.191" v="0"/>
        <pc:sldMkLst>
          <pc:docMk/>
          <pc:sldMk cId="0" sldId="287"/>
        </pc:sldMkLst>
      </pc:sldChg>
      <pc:sldChg chg="ord">
        <pc:chgData name="Steph Beeman" userId="97ba756334ff4b9e" providerId="LiveId" clId="{01BB4766-6A71-486D-8EB2-A3916DDF609A}" dt="2017-09-22T07:17:04.191" v="0"/>
        <pc:sldMkLst>
          <pc:docMk/>
          <pc:sldMk cId="0" sldId="288"/>
        </pc:sldMkLst>
      </pc:sldChg>
      <pc:sldChg chg="ord">
        <pc:chgData name="Steph Beeman" userId="97ba756334ff4b9e" providerId="LiveId" clId="{01BB4766-6A71-486D-8EB2-A3916DDF609A}" dt="2017-09-22T07:17:04.191" v="0"/>
        <pc:sldMkLst>
          <pc:docMk/>
          <pc:sldMk cId="0" sldId="289"/>
        </pc:sldMkLst>
      </pc:sldChg>
      <pc:sldChg chg="ord">
        <pc:chgData name="Steph Beeman" userId="97ba756334ff4b9e" providerId="LiveId" clId="{01BB4766-6A71-486D-8EB2-A3916DDF609A}" dt="2017-09-22T07:17:04.191" v="0"/>
        <pc:sldMkLst>
          <pc:docMk/>
          <pc:sldMk cId="0" sldId="290"/>
        </pc:sldMkLst>
      </pc:sldChg>
      <pc:sldChg chg="ord">
        <pc:chgData name="Steph Beeman" userId="97ba756334ff4b9e" providerId="LiveId" clId="{01BB4766-6A71-486D-8EB2-A3916DDF609A}" dt="2017-09-22T07:17:04.191" v="0"/>
        <pc:sldMkLst>
          <pc:docMk/>
          <pc:sldMk cId="0" sldId="291"/>
        </pc:sldMkLst>
      </pc:sldChg>
      <pc:sldChg chg="ord">
        <pc:chgData name="Steph Beeman" userId="97ba756334ff4b9e" providerId="LiveId" clId="{01BB4766-6A71-486D-8EB2-A3916DDF609A}" dt="2017-09-22T07:17:04.191" v="0"/>
        <pc:sldMkLst>
          <pc:docMk/>
          <pc:sldMk cId="0" sldId="292"/>
        </pc:sldMkLst>
      </pc:sldChg>
      <pc:sldChg chg="ord">
        <pc:chgData name="Steph Beeman" userId="97ba756334ff4b9e" providerId="LiveId" clId="{01BB4766-6A71-486D-8EB2-A3916DDF609A}" dt="2017-09-22T07:19:20.981" v="5"/>
        <pc:sldMkLst>
          <pc:docMk/>
          <pc:sldMk cId="0" sldId="293"/>
        </pc:sldMkLst>
      </pc:sldChg>
      <pc:sldChg chg="ord">
        <pc:chgData name="Steph Beeman" userId="97ba756334ff4b9e" providerId="LiveId" clId="{01BB4766-6A71-486D-8EB2-A3916DDF609A}" dt="2017-09-22T07:19:20.981" v="5"/>
        <pc:sldMkLst>
          <pc:docMk/>
          <pc:sldMk cId="0" sldId="294"/>
        </pc:sldMkLst>
      </pc:sldChg>
      <pc:sldChg chg="ord">
        <pc:chgData name="Steph Beeman" userId="97ba756334ff4b9e" providerId="LiveId" clId="{01BB4766-6A71-486D-8EB2-A3916DDF609A}" dt="2017-09-22T07:19:20.981" v="5"/>
        <pc:sldMkLst>
          <pc:docMk/>
          <pc:sldMk cId="0" sldId="295"/>
        </pc:sldMkLst>
      </pc:sldChg>
      <pc:sldChg chg="ord">
        <pc:chgData name="Steph Beeman" userId="97ba756334ff4b9e" providerId="LiveId" clId="{01BB4766-6A71-486D-8EB2-A3916DDF609A}" dt="2017-09-22T07:19:20.981" v="5"/>
        <pc:sldMkLst>
          <pc:docMk/>
          <pc:sldMk cId="0" sldId="296"/>
        </pc:sldMkLst>
      </pc:sldChg>
      <pc:sldChg chg="ord">
        <pc:chgData name="Steph Beeman" userId="97ba756334ff4b9e" providerId="LiveId" clId="{01BB4766-6A71-486D-8EB2-A3916DDF609A}" dt="2017-09-22T07:19:20.981" v="5"/>
        <pc:sldMkLst>
          <pc:docMk/>
          <pc:sldMk cId="0" sldId="297"/>
        </pc:sldMkLst>
      </pc:sldChg>
      <pc:sldChg chg="ord">
        <pc:chgData name="Steph Beeman" userId="97ba756334ff4b9e" providerId="LiveId" clId="{01BB4766-6A71-486D-8EB2-A3916DDF609A}" dt="2017-09-22T07:19:20.981" v="5"/>
        <pc:sldMkLst>
          <pc:docMk/>
          <pc:sldMk cId="0" sldId="298"/>
        </pc:sldMkLst>
      </pc:sldChg>
      <pc:sldChg chg="ord">
        <pc:chgData name="Steph Beeman" userId="97ba756334ff4b9e" providerId="LiveId" clId="{01BB4766-6A71-486D-8EB2-A3916DDF609A}" dt="2017-09-22T07:19:20.981" v="5"/>
        <pc:sldMkLst>
          <pc:docMk/>
          <pc:sldMk cId="0" sldId="299"/>
        </pc:sldMkLst>
      </pc:sldChg>
      <pc:sldChg chg="ord">
        <pc:chgData name="Steph Beeman" userId="97ba756334ff4b9e" providerId="LiveId" clId="{01BB4766-6A71-486D-8EB2-A3916DDF609A}" dt="2017-09-22T07:19:20.981" v="5"/>
        <pc:sldMkLst>
          <pc:docMk/>
          <pc:sldMk cId="0" sldId="300"/>
        </pc:sldMkLst>
      </pc:sldChg>
      <pc:sldChg chg="ord">
        <pc:chgData name="Steph Beeman" userId="97ba756334ff4b9e" providerId="LiveId" clId="{01BB4766-6A71-486D-8EB2-A3916DDF609A}" dt="2017-09-22T07:19:20.981" v="5"/>
        <pc:sldMkLst>
          <pc:docMk/>
          <pc:sldMk cId="0" sldId="301"/>
        </pc:sldMkLst>
      </pc:sldChg>
      <pc:sldChg chg="ord">
        <pc:chgData name="Steph Beeman" userId="97ba756334ff4b9e" providerId="LiveId" clId="{01BB4766-6A71-486D-8EB2-A3916DDF609A}" dt="2017-09-22T07:19:20.981" v="5"/>
        <pc:sldMkLst>
          <pc:docMk/>
          <pc:sldMk cId="0" sldId="302"/>
        </pc:sldMkLst>
      </pc:sldChg>
      <pc:sldChg chg="ord">
        <pc:chgData name="Steph Beeman" userId="97ba756334ff4b9e" providerId="LiveId" clId="{01BB4766-6A71-486D-8EB2-A3916DDF609A}" dt="2017-09-22T07:19:20.981" v="5"/>
        <pc:sldMkLst>
          <pc:docMk/>
          <pc:sldMk cId="0" sldId="303"/>
        </pc:sldMkLst>
      </pc:sldChg>
      <pc:sldChg chg="ord">
        <pc:chgData name="Steph Beeman" userId="97ba756334ff4b9e" providerId="LiveId" clId="{01BB4766-6A71-486D-8EB2-A3916DDF609A}" dt="2017-09-22T07:19:20.981" v="5"/>
        <pc:sldMkLst>
          <pc:docMk/>
          <pc:sldMk cId="0" sldId="304"/>
        </pc:sldMkLst>
      </pc:sldChg>
      <pc:sldChg chg="ord">
        <pc:chgData name="Steph Beeman" userId="97ba756334ff4b9e" providerId="LiveId" clId="{01BB4766-6A71-486D-8EB2-A3916DDF609A}" dt="2017-09-22T07:19:20.981" v="5"/>
        <pc:sldMkLst>
          <pc:docMk/>
          <pc:sldMk cId="0" sldId="305"/>
        </pc:sldMkLst>
      </pc:sldChg>
      <pc:sldChg chg="modSp add ord modAnim">
        <pc:chgData name="Steph Beeman" userId="97ba756334ff4b9e" providerId="LiveId" clId="{01BB4766-6A71-486D-8EB2-A3916DDF609A}" dt="2017-09-22T07:25:32.052" v="311" actId="255"/>
        <pc:sldMkLst>
          <pc:docMk/>
          <pc:sldMk cId="1781574388" sldId="318"/>
        </pc:sldMkLst>
        <pc:spChg chg="mod">
          <ac:chgData name="Steph Beeman" userId="97ba756334ff4b9e" providerId="LiveId" clId="{01BB4766-6A71-486D-8EB2-A3916DDF609A}" dt="2017-09-22T07:25:32.052" v="311" actId="255"/>
          <ac:spMkLst>
            <pc:docMk/>
            <pc:sldMk cId="1781574388" sldId="318"/>
            <ac:spMk id="79" creationId="{00000000-0000-0000-0000-000000000000}"/>
          </ac:spMkLst>
        </pc:spChg>
        <pc:spChg chg="mod">
          <ac:chgData name="Steph Beeman" userId="97ba756334ff4b9e" providerId="LiveId" clId="{01BB4766-6A71-486D-8EB2-A3916DDF609A}" dt="2017-09-22T07:25:07.636" v="278"/>
          <ac:spMkLst>
            <pc:docMk/>
            <pc:sldMk cId="1781574388" sldId="318"/>
            <ac:spMk id="80" creationId="{00000000-0000-0000-0000-000000000000}"/>
          </ac:spMkLst>
        </pc:spChg>
      </pc:sldChg>
      <pc:sldChg chg="add modNotesTx">
        <pc:chgData name="Steph Beeman" userId="97ba756334ff4b9e" providerId="LiveId" clId="{01BB4766-6A71-486D-8EB2-A3916DDF609A}" dt="2017-09-22T07:53:45.579" v="512" actId="20577"/>
        <pc:sldMkLst>
          <pc:docMk/>
          <pc:sldMk cId="354160846" sldId="319"/>
        </pc:sldMkLst>
      </pc:sldChg>
      <pc:sldChg chg="add del">
        <pc:chgData name="Steph Beeman" userId="97ba756334ff4b9e" providerId="LiveId" clId="{01BB4766-6A71-486D-8EB2-A3916DDF609A}" dt="2017-09-22T07:30:35.775" v="318"/>
        <pc:sldMkLst>
          <pc:docMk/>
          <pc:sldMk cId="2286365498" sldId="319"/>
        </pc:sldMkLst>
      </pc:sldChg>
      <pc:sldChg chg="add">
        <pc:chgData name="Steph Beeman" userId="97ba756334ff4b9e" providerId="LiveId" clId="{01BB4766-6A71-486D-8EB2-A3916DDF609A}" dt="2017-09-22T07:54:09.696" v="514"/>
        <pc:sldMkLst>
          <pc:docMk/>
          <pc:sldMk cId="407932185"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pPr lvl="0"/>
            <a:endParaRPr/>
          </a:p>
        </p:txBody>
      </p:sp>
      <p:sp>
        <p:nvSpPr>
          <p:cNvPr id="42" name="Shape 42"/>
          <p:cNvSpPr>
            <a:spLocks noGrp="1"/>
          </p:cNvSpPr>
          <p:nvPr>
            <p:ph type="body" sz="quarter" idx="1"/>
          </p:nvPr>
        </p:nvSpPr>
        <p:spPr>
          <a:prstGeom prst="rect">
            <a:avLst/>
          </a:prstGeom>
        </p:spPr>
        <p:txBody>
          <a:bodyPr/>
          <a:lstStyle/>
          <a:p>
            <a:pPr lvl="0">
              <a:defRPr sz="1800"/>
            </a:pPr>
            <a:r>
              <a:rPr sz="2400"/>
              <a:t>Packets have to be resent</a:t>
            </a:r>
          </a:p>
          <a:p>
            <a:pPr lvl="0">
              <a:defRPr sz="1800"/>
            </a:pPr>
            <a:r>
              <a:rPr sz="2400"/>
              <a:t>- Lost or corrupted</a:t>
            </a:r>
          </a:p>
          <a:p>
            <a:pPr lvl="0">
              <a:defRPr sz="1800"/>
            </a:pPr>
            <a:r>
              <a:rPr sz="2400"/>
              <a:t>Packets arrive out of order</a:t>
            </a:r>
          </a:p>
          <a:p>
            <a:pPr lvl="0">
              <a:defRPr sz="1800"/>
            </a:pPr>
            <a:r>
              <a:rPr sz="2400"/>
              <a:t>- </a:t>
            </a:r>
          </a:p>
          <a:p>
            <a:pPr lvl="0">
              <a:defRPr sz="1800"/>
            </a:pPr>
            <a:r>
              <a:rPr sz="2400"/>
              <a:t>Have to split data across packets</a:t>
            </a:r>
          </a:p>
          <a:p>
            <a:pPr lvl="0">
              <a:defRPr sz="1800"/>
            </a:pPr>
            <a:r>
              <a:rPr sz="2400"/>
              <a:t>- May not even be able to predict how splitting needs to happen; minimum MTU, or try for bigger and scale back?</a:t>
            </a:r>
          </a:p>
          <a:p>
            <a:pPr lvl="0">
              <a:defRPr sz="1800"/>
            </a:pPr>
            <a:r>
              <a:rPr sz="2400"/>
              <a:t>Can overwhelm connection</a:t>
            </a:r>
          </a:p>
          <a:p>
            <a:pPr lvl="0">
              <a:defRPr sz="1800"/>
            </a:pPr>
            <a:endParaRPr sz="2400"/>
          </a:p>
          <a:p>
            <a:pPr lvl="0">
              <a:defRPr sz="1800"/>
            </a:pPr>
            <a:r>
              <a:rPr sz="2400"/>
              <a:t>WHAT IF I TOLD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pPr lvl="0"/>
            <a:endParaRPr/>
          </a:p>
        </p:txBody>
      </p:sp>
      <p:sp>
        <p:nvSpPr>
          <p:cNvPr id="403" name="Shape 403"/>
          <p:cNvSpPr>
            <a:spLocks noGrp="1"/>
          </p:cNvSpPr>
          <p:nvPr>
            <p:ph type="body" sz="quarter" idx="1"/>
          </p:nvPr>
        </p:nvSpPr>
        <p:spPr>
          <a:prstGeom prst="rect">
            <a:avLst/>
          </a:prstGeom>
        </p:spPr>
        <p:txBody>
          <a:bodyPr/>
          <a:lstStyle/>
          <a:p>
            <a:pPr lvl="0">
              <a:defRPr sz="1800"/>
            </a:pPr>
            <a:r>
              <a:rPr sz="2400"/>
              <a:t>Point out that ACKing 3 automatically ACKs 2; there’s a TCP improvement called “selective ACKing” that could ACK 3 but not 2, but by default any ACK is an ACK for all prior packets.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pPr lvl="0"/>
            <a:endParaRPr/>
          </a:p>
        </p:txBody>
      </p:sp>
      <p:sp>
        <p:nvSpPr>
          <p:cNvPr id="508" name="Shape 508"/>
          <p:cNvSpPr>
            <a:spLocks noGrp="1"/>
          </p:cNvSpPr>
          <p:nvPr>
            <p:ph type="body" sz="quarter" idx="1"/>
          </p:nvPr>
        </p:nvSpPr>
        <p:spPr>
          <a:prstGeom prst="rect">
            <a:avLst/>
          </a:prstGeom>
        </p:spPr>
        <p:txBody>
          <a:bodyPr/>
          <a:lstStyle/>
          <a:p>
            <a:pPr lvl="0">
              <a:defRPr sz="1800"/>
            </a:pPr>
            <a:r>
              <a:rPr sz="2400"/>
              <a:t>Four “buckets”</a:t>
            </a:r>
          </a:p>
          <a:p>
            <a:pPr lvl="0">
              <a:defRPr sz="1800"/>
            </a:pPr>
            <a:r>
              <a:rPr sz="2400"/>
              <a:t>[WHITEBOARD]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prstGeom prst="rect">
            <a:avLst/>
          </a:prstGeom>
        </p:spPr>
        <p:txBody>
          <a:bodyPr/>
          <a:lstStyle/>
          <a:p>
            <a:pPr lvl="0"/>
            <a:endParaRPr/>
          </a:p>
        </p:txBody>
      </p:sp>
      <p:sp>
        <p:nvSpPr>
          <p:cNvPr id="64" name="Shape 64"/>
          <p:cNvSpPr>
            <a:spLocks noGrp="1"/>
          </p:cNvSpPr>
          <p:nvPr>
            <p:ph type="body" sz="quarter" idx="1"/>
          </p:nvPr>
        </p:nvSpPr>
        <p:spPr>
          <a:prstGeom prst="rect">
            <a:avLst/>
          </a:prstGeom>
        </p:spPr>
        <p:txBody>
          <a:bodyPr/>
          <a:lstStyle/>
          <a:p>
            <a:pPr lvl="0">
              <a:defRPr sz="1800"/>
            </a:pPr>
            <a:r>
              <a:rPr sz="2400"/>
              <a:t>Sequence numbers, just like you’re doing in RSFTP.</a:t>
            </a:r>
          </a:p>
          <a:p>
            <a:pPr lvl="0">
              <a:defRPr sz="1800"/>
            </a:pPr>
            <a:r>
              <a:rPr sz="2400"/>
              <a:t>[CLICK] Both inbound and outbound in the same packet.</a:t>
            </a:r>
          </a:p>
          <a:p>
            <a:pPr lvl="0">
              <a:defRPr sz="1800"/>
            </a:pPr>
            <a:endParaRPr sz="2400"/>
          </a:p>
          <a:p>
            <a:pPr lvl="0">
              <a:defRPr sz="1800"/>
            </a:pPr>
            <a:r>
              <a:rPr sz="2400"/>
              <a:t>Unlike RSFTP, TCP accepts and ACKs incoming packets out of sequence. It then holds them in memory until time to deliver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p>
            <a:pPr lvl="0">
              <a:defRPr sz="1800"/>
            </a:pPr>
            <a:r>
              <a:rPr sz="2400"/>
              <a:t>In RSFTP, you just pick a packet size and stick with it, win or lose. [CLICK] TCP watches the packets and decides how big a packet it can use. It also communicates information about how much data the </a:t>
            </a:r>
            <a:r>
              <a:rPr sz="2400" i="1"/>
              <a:t>operating system </a:t>
            </a:r>
            <a:r>
              <a:rPr sz="2400"/>
              <a:t>can handle.</a:t>
            </a:r>
          </a:p>
          <a:p>
            <a:pPr lvl="0">
              <a:defRPr sz="1800"/>
            </a:pPr>
            <a:endParaRPr sz="2400"/>
          </a:p>
          <a:p>
            <a:pPr lvl="0">
              <a:defRPr sz="1800"/>
            </a:pPr>
            <a:r>
              <a:rPr sz="2400"/>
              <a:t>Note that this is an example where, even though it’s technically possible to implement TCP atop UDP, in practice the OS’s implementation will always be superior. The OS doesn’t tell you how much buffer memory is available, but the OS’s TCP implementation knows. So TCP can actually tell the remote machine to slow down sending because the local machine’s memory is getting over-full; a UDP-based protocol doesn’t have that option.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pPr lvl="0"/>
            <a:endParaRPr/>
          </a:p>
        </p:txBody>
      </p:sp>
      <p:sp>
        <p:nvSpPr>
          <p:cNvPr id="77" name="Shape 77"/>
          <p:cNvSpPr>
            <a:spLocks noGrp="1"/>
          </p:cNvSpPr>
          <p:nvPr>
            <p:ph type="body" sz="quarter" idx="1"/>
          </p:nvPr>
        </p:nvSpPr>
        <p:spPr>
          <a:prstGeom prst="rect">
            <a:avLst/>
          </a:prstGeom>
        </p:spPr>
        <p:txBody>
          <a:bodyPr/>
          <a:lstStyle/>
          <a:p>
            <a:pPr lvl="0">
              <a:defRPr sz="1800"/>
            </a:pPr>
            <a:r>
              <a:rPr sz="2400"/>
              <a:t>So now we understand why TCP doesn’t just conservatively wait for each packet to be ACKed. But here’s the danger of that—if the sender fires off more packets than the receiver can handle, they’ll gum up the system. So the far end has to have a way to tell the sender to slow down. And, for that matter, routers along the way need a way to tell the sender to slow down, because maybe packets can’t even get through to the recipient so that it knows to tell the sender to slow down.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prstGeom prst="rect">
            <a:avLst/>
          </a:prstGeom>
        </p:spPr>
        <p:txBody>
          <a:bodyPr/>
          <a:lstStyle/>
          <a:p>
            <a:pPr lvl="0"/>
            <a:endParaRPr/>
          </a:p>
        </p:txBody>
      </p:sp>
      <p:sp>
        <p:nvSpPr>
          <p:cNvPr id="92" name="Shape 92"/>
          <p:cNvSpPr>
            <a:spLocks noGrp="1"/>
          </p:cNvSpPr>
          <p:nvPr>
            <p:ph type="body" sz="quarter" idx="1"/>
          </p:nvPr>
        </p:nvSpPr>
        <p:spPr>
          <a:prstGeom prst="rect">
            <a:avLst/>
          </a:prstGeom>
        </p:spPr>
        <p:txBody>
          <a:bodyPr/>
          <a:lstStyle/>
          <a:p>
            <a:pPr lvl="0">
              <a:defRPr sz="1800"/>
            </a:pPr>
            <a:r>
              <a:rPr sz="2400"/>
              <a:t>Got a lot to cover, not sure how to organize it. May wind up flipping back and forth a lot…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defRPr sz="1800"/>
            </a:pPr>
            <a:r>
              <a:rPr sz="2400"/>
              <a:t>TCP has port numbers, just like UDP. But let’s think about that: Since the port numbers are here in the TCP header, that means they’re part of the TCP protocol… which means that, technically, UDP and TCP ports are </a:t>
            </a:r>
            <a:r>
              <a:rPr sz="2400" i="1"/>
              <a:t>not the same</a:t>
            </a:r>
            <a:r>
              <a:rPr sz="2400"/>
              <a:t>. This confuses a lot of people. Just because the ports have the same 16-bit range doesn’t mean they’re the same thing. TCP ports are not UDP ports.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p>
            <a:pPr lvl="0">
              <a:defRPr sz="1800"/>
            </a:pPr>
            <a:r>
              <a:rPr sz="2400"/>
              <a:t>Let’s skip around some in the packet, so that we get all the easy stuff out of the way. This is the checksum, works just like the UDP checksum to ensure that truncated or corrupted packets are discarded.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p>
            <a:pPr lvl="0">
              <a:defRPr sz="1800"/>
            </a:pPr>
            <a:r>
              <a:rPr sz="2400"/>
              <a:t>These are one-bit flags that control various features. Mostly they indicate whether a particular field in this structure should be honored. This is the “urgent” flag, indicating that “urgent” (OOB) data exists in the data section, at an offset indicated by the Urgent Pointer field. Since OOB data is basically deprecated, you’ll basically never use this, so we’ll move 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r>
              <a:rPr sz="2400"/>
              <a:t>The PUSH flag says “don’t wait, send this data right away!” Sounds awesome, right? Too bad—it doesn’t work anymore.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prstGeom prst="rect">
            <a:avLst/>
          </a:prstGeom>
        </p:spPr>
        <p:txBody>
          <a:bodyPr/>
          <a:lstStyle/>
          <a:p>
            <a:pPr lvl="0"/>
            <a:endParaRPr/>
          </a:p>
        </p:txBody>
      </p:sp>
      <p:sp>
        <p:nvSpPr>
          <p:cNvPr id="51" name="Shape 51"/>
          <p:cNvSpPr>
            <a:spLocks noGrp="1"/>
          </p:cNvSpPr>
          <p:nvPr>
            <p:ph type="body" sz="quarter" idx="1"/>
          </p:nvPr>
        </p:nvSpPr>
        <p:spPr>
          <a:prstGeom prst="rect">
            <a:avLst/>
          </a:prstGeom>
        </p:spPr>
        <p:txBody>
          <a:bodyPr/>
          <a:lstStyle/>
          <a:p>
            <a:pPr lvl="0">
              <a:defRPr sz="1800"/>
            </a:pPr>
            <a:r>
              <a:rPr sz="2400"/>
              <a:t>Guaranteed delivery</a:t>
            </a:r>
          </a:p>
          <a:p>
            <a:pPr lvl="0">
              <a:defRPr sz="1800"/>
            </a:pPr>
            <a:r>
              <a:rPr sz="2400"/>
              <a:t>In sequence</a:t>
            </a:r>
          </a:p>
          <a:p>
            <a:pPr lvl="0">
              <a:defRPr sz="1800"/>
            </a:pPr>
            <a:r>
              <a:rPr sz="2400"/>
              <a:t>Automatic splitting</a:t>
            </a:r>
          </a:p>
          <a:p>
            <a:pPr lvl="0">
              <a:defRPr sz="1800"/>
            </a:pPr>
            <a:r>
              <a:rPr sz="2400"/>
              <a:t>Congestion control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defRPr sz="1800"/>
            </a:pPr>
            <a:r>
              <a:rPr sz="2400"/>
              <a:t>These bits control a feature called Enhanced Congestion Notification. It’s an advanced subject, and it’s mostly added to the packet for you by routers—if the routers in between the two endpoints support it, they’ll modify the packet header en route. So you can ignore these bits.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pPr lvl="0"/>
            <a:endParaRPr/>
          </a:p>
        </p:txBody>
      </p:sp>
      <p:sp>
        <p:nvSpPr>
          <p:cNvPr id="124" name="Shape 124"/>
          <p:cNvSpPr>
            <a:spLocks noGrp="1"/>
          </p:cNvSpPr>
          <p:nvPr>
            <p:ph type="body" sz="quarter" idx="1"/>
          </p:nvPr>
        </p:nvSpPr>
        <p:spPr>
          <a:prstGeom prst="rect">
            <a:avLst/>
          </a:prstGeom>
        </p:spPr>
        <p:txBody>
          <a:bodyPr/>
          <a:lstStyle/>
          <a:p>
            <a:pPr lvl="0">
              <a:defRPr sz="1800"/>
            </a:pPr>
            <a:r>
              <a:rPr sz="2400"/>
              <a:t>D Off is Data Offset, and it’s just the size of the header in 32-bit dwords. The header could be a variable size because of optional extra values. When there’s one we need to be aware of  I’ll mention it; just be aware that, for the most part, the TCP header is just 20 bytes (5 dwords), the IP header is just 5 dwords, and so the usual TCP packet will be around 1360 bytes (1400 MTU minus 40 bytes).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pPr lvl="0"/>
            <a:endParaRPr/>
          </a:p>
        </p:txBody>
      </p:sp>
      <p:sp>
        <p:nvSpPr>
          <p:cNvPr id="129" name="Shape 129"/>
          <p:cNvSpPr>
            <a:spLocks noGrp="1"/>
          </p:cNvSpPr>
          <p:nvPr>
            <p:ph type="body" sz="quarter" idx="1"/>
          </p:nvPr>
        </p:nvSpPr>
        <p:spPr>
          <a:prstGeom prst="rect">
            <a:avLst/>
          </a:prstGeom>
        </p:spPr>
        <p:txBody>
          <a:bodyPr/>
          <a:lstStyle/>
          <a:p>
            <a:pPr lvl="0">
              <a:defRPr sz="1800"/>
            </a:pPr>
            <a:r>
              <a:rPr sz="2400"/>
              <a:t>Window is used as part of the flow control system, which we’ll come back to later.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pPr lvl="0"/>
            <a:endParaRPr/>
          </a:p>
        </p:txBody>
      </p:sp>
      <p:sp>
        <p:nvSpPr>
          <p:cNvPr id="136" name="Shape 136"/>
          <p:cNvSpPr>
            <a:spLocks noGrp="1"/>
          </p:cNvSpPr>
          <p:nvPr>
            <p:ph type="body" sz="quarter" idx="1"/>
          </p:nvPr>
        </p:nvSpPr>
        <p:spPr>
          <a:prstGeom prst="rect">
            <a:avLst/>
          </a:prstGeom>
        </p:spPr>
        <p:txBody>
          <a:bodyPr/>
          <a:lstStyle/>
          <a:p>
            <a:pPr lvl="0">
              <a:defRPr sz="1800"/>
            </a:pPr>
            <a:r>
              <a:rPr sz="2400"/>
              <a:t>That leaves the sequence number, ACK number and the rest of the flags. These are what drive the state machine through its various conditions, which is what we’re going to focus on next.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pPr lvl="0"/>
            <a:endParaRPr/>
          </a:p>
        </p:txBody>
      </p:sp>
      <p:sp>
        <p:nvSpPr>
          <p:cNvPr id="140" name="Shape 140"/>
          <p:cNvSpPr>
            <a:spLocks noGrp="1"/>
          </p:cNvSpPr>
          <p:nvPr>
            <p:ph type="body" sz="quarter" idx="1"/>
          </p:nvPr>
        </p:nvSpPr>
        <p:spPr>
          <a:prstGeom prst="rect">
            <a:avLst/>
          </a:prstGeom>
        </p:spPr>
        <p:txBody>
          <a:bodyPr/>
          <a:lstStyle/>
          <a:p>
            <a:pPr lvl="0">
              <a:defRPr sz="1800"/>
            </a:pPr>
            <a:r>
              <a:rPr sz="2400"/>
              <a:t>So here’s our ASCII graphics diagram… we can do better than this.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pPr lvl="0"/>
            <a:endParaRPr/>
          </a:p>
        </p:txBody>
      </p:sp>
      <p:sp>
        <p:nvSpPr>
          <p:cNvPr id="146" name="Shape 146"/>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351807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pPr lvl="0"/>
            <a:endParaRPr/>
          </a:p>
        </p:txBody>
      </p:sp>
      <p:sp>
        <p:nvSpPr>
          <p:cNvPr id="157" name="Shape 157"/>
          <p:cNvSpPr>
            <a:spLocks noGrp="1"/>
          </p:cNvSpPr>
          <p:nvPr>
            <p:ph type="body" sz="quarter" idx="1"/>
          </p:nvPr>
        </p:nvSpPr>
        <p:spPr>
          <a:prstGeom prst="rect">
            <a:avLst/>
          </a:prstGeom>
        </p:spPr>
        <p:txBody>
          <a:bodyPr/>
          <a:lstStyle/>
          <a:p>
            <a:pPr lvl="0">
              <a:defRPr sz="1800"/>
            </a:pPr>
            <a:r>
              <a:rPr sz="2400"/>
              <a:t>The red arrows are client state transitions. They’re not messages, because this isn’t a data-flow diagram, it’s a state machine. The blue lines are server state transitions. The dashed lines are error states—generally we’re just going to ignore those in this talk.</a:t>
            </a:r>
          </a:p>
          <a:p>
            <a:pPr lvl="0">
              <a:defRPr sz="1800"/>
            </a:pPr>
            <a:endParaRPr sz="2400"/>
          </a:p>
          <a:p>
            <a:pPr lvl="0">
              <a:defRPr sz="1800"/>
            </a:pPr>
            <a:r>
              <a:rPr sz="2400"/>
              <a:t>The client begins the process by calling connect(). [CLICK] That sends a TCP packet to the server, with the SYN bit set. [CLICK]</a:t>
            </a:r>
          </a:p>
          <a:p>
            <a:pPr lvl="0">
              <a:defRPr sz="1800"/>
            </a:pPr>
            <a:endParaRPr sz="2400"/>
          </a:p>
          <a:p>
            <a:pPr lvl="0">
              <a:defRPr sz="1800"/>
            </a:pPr>
            <a:r>
              <a:rPr sz="2400"/>
              <a:t>The SYN flag says “hey, let’s get this party started”; it’s like our HELLO in RSFTP. The sequence number here is a 32-bit value </a:t>
            </a:r>
            <a:r>
              <a:rPr sz="2400" i="1"/>
              <a:t>randomly picked by the client</a:t>
            </a:r>
            <a:r>
              <a:rPr sz="2400"/>
              <a:t>. Now that’s a really important security feature. [explain why—anyone could send a packet, but they won’t know the next sequence number unless they can see our outbound traffic—and if they can do that, they’re a man-in-the-middle, which is a whole separate problem]</a:t>
            </a:r>
          </a:p>
          <a:p>
            <a:pPr lvl="0">
              <a:defRPr sz="1800"/>
            </a:pPr>
            <a:endParaRPr sz="2400"/>
          </a:p>
          <a:p>
            <a:pPr lvl="0">
              <a:defRPr sz="1800"/>
            </a:pPr>
            <a:r>
              <a:rPr sz="2400"/>
              <a:t>We’ll say our SYN number is 9000. Our packet is away, and now we wait.</a:t>
            </a:r>
          </a:p>
          <a:p>
            <a:pPr lvl="0">
              <a:defRPr sz="1800"/>
            </a:pPr>
            <a:endParaRPr sz="2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pPr lvl="0"/>
            <a:endParaRPr/>
          </a:p>
        </p:txBody>
      </p:sp>
      <p:sp>
        <p:nvSpPr>
          <p:cNvPr id="171" name="Shape 171"/>
          <p:cNvSpPr>
            <a:spLocks noGrp="1"/>
          </p:cNvSpPr>
          <p:nvPr>
            <p:ph type="body" sz="quarter" idx="1"/>
          </p:nvPr>
        </p:nvSpPr>
        <p:spPr>
          <a:prstGeom prst="rect">
            <a:avLst/>
          </a:prstGeom>
        </p:spPr>
        <p:txBody>
          <a:bodyPr/>
          <a:lstStyle/>
          <a:p>
            <a:pPr lvl="0">
              <a:defRPr sz="1800"/>
            </a:pPr>
            <a:r>
              <a:rPr sz="2400"/>
              <a:t>The server is in LISTEN state. Remember that the OS is actually handling all this, so the server’s state is </a:t>
            </a:r>
            <a:r>
              <a:rPr sz="2400" i="1"/>
              <a:t>not </a:t>
            </a:r>
            <a:r>
              <a:rPr sz="2400"/>
              <a:t>visible to our application. But broadly, you can imagine the LISTEN state as the result of the listen() Winsock API call.</a:t>
            </a:r>
          </a:p>
          <a:p>
            <a:pPr lvl="0">
              <a:defRPr sz="1800"/>
            </a:pPr>
            <a:endParaRPr sz="2400"/>
          </a:p>
          <a:p>
            <a:pPr lvl="0">
              <a:defRPr sz="1800"/>
            </a:pPr>
            <a:r>
              <a:rPr sz="2400"/>
              <a:t>The server receives the SYN packet and composes a reply [CLICK]. We need to send the client an initial sequence number, so we’re going to set SYN bit; and we need to ACK the client’s sequence number, so we’re going to set ACK bit.</a:t>
            </a:r>
          </a:p>
          <a:p>
            <a:pPr lvl="0">
              <a:defRPr sz="1800"/>
            </a:pPr>
            <a:r>
              <a:rPr sz="2400"/>
              <a:t>[CLICK] When we ACK, we send back the previous value plus 1—basically saying “this is the next sequence number I’m ready to receive”. So that’s 9001.</a:t>
            </a:r>
          </a:p>
          <a:p>
            <a:pPr lvl="0">
              <a:defRPr sz="1800"/>
            </a:pPr>
            <a:r>
              <a:rPr sz="2400"/>
              <a:t>[CLICK] We create an initial sequence number for the client, and again, </a:t>
            </a:r>
            <a:r>
              <a:rPr sz="2400" i="1"/>
              <a:t>we pick a random value</a:t>
            </a:r>
            <a:r>
              <a:rPr sz="2400"/>
              <a:t>. Here we’ll say it’s 4000.</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pPr lvl="0"/>
            <a:endParaRPr/>
          </a:p>
        </p:txBody>
      </p:sp>
      <p:sp>
        <p:nvSpPr>
          <p:cNvPr id="177" name="Shape 177"/>
          <p:cNvSpPr>
            <a:spLocks noGrp="1"/>
          </p:cNvSpPr>
          <p:nvPr>
            <p:ph type="body" sz="quarter" idx="1"/>
          </p:nvPr>
        </p:nvSpPr>
        <p:spPr>
          <a:prstGeom prst="rect">
            <a:avLst/>
          </a:prstGeom>
        </p:spPr>
        <p:txBody>
          <a:bodyPr/>
          <a:lstStyle/>
          <a:p>
            <a:pPr lvl="0">
              <a:defRPr sz="1800"/>
            </a:pPr>
            <a:r>
              <a:rPr sz="2400"/>
              <a:t>Having sent our SYN/ACK packet, we’re now in [CLICK] SYN RECEIVED state. Y’all see the parallels to RSFTP, right?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pPr lvl="0"/>
            <a:endParaRPr/>
          </a:p>
        </p:txBody>
      </p:sp>
      <p:sp>
        <p:nvSpPr>
          <p:cNvPr id="190" name="Shape 190"/>
          <p:cNvSpPr>
            <a:spLocks noGrp="1"/>
          </p:cNvSpPr>
          <p:nvPr>
            <p:ph type="body" sz="quarter" idx="1"/>
          </p:nvPr>
        </p:nvSpPr>
        <p:spPr>
          <a:prstGeom prst="rect">
            <a:avLst/>
          </a:prstGeom>
        </p:spPr>
        <p:txBody>
          <a:bodyPr/>
          <a:lstStyle/>
          <a:p>
            <a:pPr lvl="0">
              <a:defRPr sz="1800"/>
            </a:pPr>
            <a:r>
              <a:rPr sz="2400"/>
              <a:t>Back to the client, in SYN SENT state. [CLICK] It sees the SYN/ACK packet and verifies that the ACK number is exactly one greater than the original value. Yay! Now it sends a packet to ACK the server’s SYN/ACK [CLICK], setting ACK to the expected value of the previous sequence plus 1, or 4001 [CLICK]. It then sets the sequence number of </a:t>
            </a:r>
            <a:r>
              <a:rPr sz="2400" i="1"/>
              <a:t>this </a:t>
            </a:r>
            <a:r>
              <a:rPr sz="2400"/>
              <a:t>message to 9001, since it’s the message after the initial 9000 packet. [CLICK]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pPr lvl="0"/>
            <a:endParaRPr/>
          </a:p>
        </p:txBody>
      </p:sp>
      <p:sp>
        <p:nvSpPr>
          <p:cNvPr id="82" name="Shape 82"/>
          <p:cNvSpPr>
            <a:spLocks noGrp="1"/>
          </p:cNvSpPr>
          <p:nvPr>
            <p:ph type="body" sz="quarter" idx="1"/>
          </p:nvPr>
        </p:nvSpPr>
        <p:spPr>
          <a:prstGeom prst="rect">
            <a:avLst/>
          </a:prstGeom>
        </p:spPr>
        <p:txBody>
          <a:bodyPr/>
          <a:lstStyle/>
          <a:p>
            <a:pPr lvl="0">
              <a:defRPr sz="1800"/>
            </a:pPr>
            <a:r>
              <a:rPr sz="2400"/>
              <a:t>Guaranteed delivery</a:t>
            </a:r>
          </a:p>
          <a:p>
            <a:pPr lvl="0">
              <a:defRPr sz="1800"/>
            </a:pPr>
            <a:r>
              <a:rPr sz="2400"/>
              <a:t>In sequence</a:t>
            </a:r>
          </a:p>
          <a:p>
            <a:pPr lvl="0">
              <a:defRPr sz="1800"/>
            </a:pPr>
            <a:r>
              <a:rPr sz="2400"/>
              <a:t>Automatic splitting</a:t>
            </a:r>
          </a:p>
          <a:p>
            <a:pPr lvl="0">
              <a:defRPr sz="1800"/>
            </a:pPr>
            <a:r>
              <a:rPr sz="2400"/>
              <a:t>Congestion control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pPr lvl="0"/>
            <a:endParaRPr/>
          </a:p>
        </p:txBody>
      </p:sp>
      <p:sp>
        <p:nvSpPr>
          <p:cNvPr id="196" name="Shape 196"/>
          <p:cNvSpPr>
            <a:spLocks noGrp="1"/>
          </p:cNvSpPr>
          <p:nvPr>
            <p:ph type="body" sz="quarter" idx="1"/>
          </p:nvPr>
        </p:nvSpPr>
        <p:spPr>
          <a:prstGeom prst="rect">
            <a:avLst/>
          </a:prstGeom>
        </p:spPr>
        <p:txBody>
          <a:bodyPr/>
          <a:lstStyle/>
          <a:p>
            <a:pPr lvl="0">
              <a:defRPr sz="1800"/>
            </a:pPr>
            <a:r>
              <a:rPr sz="2400"/>
              <a:t>As far as the client is concerned, we’re now in business—it’s in the ESTABLISHED state. In terms of what our application sees, this is the moment that the client returns from the connect() call.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pPr lvl="0"/>
            <a:endParaRPr/>
          </a:p>
        </p:txBody>
      </p:sp>
      <p:sp>
        <p:nvSpPr>
          <p:cNvPr id="202" name="Shape 202"/>
          <p:cNvSpPr>
            <a:spLocks noGrp="1"/>
          </p:cNvSpPr>
          <p:nvPr>
            <p:ph type="body" sz="quarter" idx="1"/>
          </p:nvPr>
        </p:nvSpPr>
        <p:spPr>
          <a:prstGeom prst="rect">
            <a:avLst/>
          </a:prstGeom>
        </p:spPr>
        <p:txBody>
          <a:bodyPr/>
          <a:lstStyle/>
          <a:p>
            <a:pPr lvl="0">
              <a:defRPr sz="1800"/>
            </a:pPr>
            <a:r>
              <a:rPr sz="2400"/>
              <a:t>The server receives the ACK, and now it’s in ESTABLISHED. [CLICK] This is when accept() returns a new socket representing this particular client connection.</a:t>
            </a:r>
          </a:p>
          <a:p>
            <a:pPr lvl="0">
              <a:defRPr sz="1800"/>
            </a:pPr>
            <a:endParaRPr sz="2400"/>
          </a:p>
          <a:p>
            <a:pPr lvl="0">
              <a:defRPr sz="1800"/>
            </a:pPr>
            <a:r>
              <a:rPr sz="2400"/>
              <a:t>Now, if any part of this handshake fails, the OS will resent the packets. I’m sure you’ve opened a browser and had it just sit with the loading bar far to the left edge—dropped SYN, SYN/ACK or ACK packets are one of the main causes of that.</a:t>
            </a:r>
          </a:p>
          <a:p>
            <a:pPr lvl="0">
              <a:defRPr sz="1800"/>
            </a:pPr>
            <a:endParaRPr sz="2400"/>
          </a:p>
          <a:p>
            <a:pPr lvl="0">
              <a:defRPr sz="1800"/>
            </a:pPr>
            <a:r>
              <a:rPr sz="2400"/>
              <a:t>Okay, the state machine is going to park at this ESTABLISHED state for a while. The actual data transfer back and forth happens within this state. We’ll look at that next. Later we’ll come back to see what happens when the connection is terminated.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prstGeom prst="rect">
            <a:avLst/>
          </a:prstGeom>
        </p:spPr>
        <p:txBody>
          <a:bodyPr/>
          <a:lstStyle/>
          <a:p>
            <a:pPr lvl="0"/>
            <a:endParaRPr/>
          </a:p>
        </p:txBody>
      </p:sp>
      <p:sp>
        <p:nvSpPr>
          <p:cNvPr id="521" name="Shape 521"/>
          <p:cNvSpPr>
            <a:spLocks noGrp="1"/>
          </p:cNvSpPr>
          <p:nvPr>
            <p:ph type="body" sz="quarter" idx="1"/>
          </p:nvPr>
        </p:nvSpPr>
        <p:spPr>
          <a:prstGeom prst="rect">
            <a:avLst/>
          </a:prstGeom>
        </p:spPr>
        <p:txBody>
          <a:bodyPr/>
          <a:lstStyle/>
          <a:p>
            <a:pPr lvl="0">
              <a:defRPr sz="1800"/>
            </a:pPr>
            <a:r>
              <a:rPr sz="2400"/>
              <a:t>Okay, now I’m going to drop the truth bomb that makes TCP so flexible. You ready?</a:t>
            </a:r>
          </a:p>
          <a:p>
            <a:pPr lvl="0">
              <a:defRPr sz="1800"/>
            </a:pPr>
            <a:r>
              <a:rPr sz="2400"/>
              <a:t>I’ve been talking about ACKing individual packets, but that’s not what TCP does [CLICK]</a:t>
            </a:r>
          </a:p>
          <a:p>
            <a:pPr lvl="0">
              <a:defRPr sz="1800"/>
            </a:pPr>
            <a:r>
              <a:rPr sz="2400"/>
              <a:t>TCP ACKs [CLICK] </a:t>
            </a:r>
            <a:r>
              <a:rPr sz="2400" i="1"/>
              <a:t>bytes</a:t>
            </a:r>
            <a:r>
              <a:rPr sz="2400"/>
              <a:t>. So that means that when the server, say, [CLICK]</a:t>
            </a:r>
          </a:p>
          <a:p>
            <a:pPr lvl="0">
              <a:defRPr sz="1800"/>
            </a:pPr>
            <a:r>
              <a:rPr sz="2400"/>
              <a:t> sends 500 bytes of data with a sequence number of 9321…</a:t>
            </a:r>
          </a:p>
          <a:p>
            <a:pPr lvl="0">
              <a:defRPr sz="1800"/>
            </a:pPr>
            <a:r>
              <a:rPr sz="2400"/>
              <a:t>[CLICK] the client will ACK it with 9821 (because remember, ACKs are “this is the sequence number I will expect to see in your next transmission).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pPr lvl="0"/>
            <a:endParaRPr/>
          </a:p>
        </p:txBody>
      </p:sp>
      <p:sp>
        <p:nvSpPr>
          <p:cNvPr id="526" name="Shape 526"/>
          <p:cNvSpPr>
            <a:spLocks noGrp="1"/>
          </p:cNvSpPr>
          <p:nvPr>
            <p:ph type="body" sz="quarter" idx="1"/>
          </p:nvPr>
        </p:nvSpPr>
        <p:spPr>
          <a:prstGeom prst="rect">
            <a:avLst/>
          </a:prstGeom>
        </p:spPr>
        <p:txBody>
          <a:bodyPr/>
          <a:lstStyle/>
          <a:p>
            <a:pPr lvl="0">
              <a:defRPr sz="1800"/>
            </a:pPr>
            <a:r>
              <a:rPr sz="2400"/>
              <a:t>The maximum number of bytes that can be “in the air” is set by the WINDOW field.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pPr lvl="0"/>
            <a:endParaRPr/>
          </a:p>
        </p:txBody>
      </p:sp>
      <p:sp>
        <p:nvSpPr>
          <p:cNvPr id="531" name="Shape 531"/>
          <p:cNvSpPr>
            <a:spLocks noGrp="1"/>
          </p:cNvSpPr>
          <p:nvPr>
            <p:ph type="body" sz="quarter" idx="1"/>
          </p:nvPr>
        </p:nvSpPr>
        <p:spPr>
          <a:prstGeom prst="rect">
            <a:avLst/>
          </a:prstGeom>
        </p:spPr>
        <p:txBody>
          <a:bodyPr/>
          <a:lstStyle/>
          <a:p>
            <a:pPr lvl="0">
              <a:defRPr sz="1800"/>
            </a:pPr>
            <a:r>
              <a:rPr sz="2400"/>
              <a:t>Not going to go into these, but they make really interesting reading. The point of these is that there are a lot of things to think about—how soon you retransmit, how much data you pack into one packet, how quickly you adjust the sliding window, etc. TCP is constantly working to optimize these, but there’s no right answer. You will have to answer these questions if you write a UDP protocol.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prstGeom prst="rect">
            <a:avLst/>
          </a:prstGeom>
        </p:spPr>
        <p:txBody>
          <a:bodyPr/>
          <a:lstStyle/>
          <a:p>
            <a:pPr lvl="0"/>
            <a:endParaRPr/>
          </a:p>
        </p:txBody>
      </p:sp>
      <p:sp>
        <p:nvSpPr>
          <p:cNvPr id="540" name="Shape 540"/>
          <p:cNvSpPr>
            <a:spLocks noGrp="1"/>
          </p:cNvSpPr>
          <p:nvPr>
            <p:ph type="body" sz="quarter" idx="1"/>
          </p:nvPr>
        </p:nvSpPr>
        <p:spPr>
          <a:prstGeom prst="rect">
            <a:avLst/>
          </a:prstGeom>
        </p:spPr>
        <p:txBody>
          <a:bodyPr/>
          <a:lstStyle/>
          <a:p>
            <a:pPr lvl="0">
              <a:defRPr sz="1800"/>
            </a:pPr>
            <a:r>
              <a:rPr sz="2400"/>
              <a:t>Okay, back to our state machine. We’re going to see how the connection gets shut down. First, when we were talking about startup, we had to identify the client (initiator of the connection) and server (acceptor of the connection). For shutdown, we need to identify the initiator of the </a:t>
            </a:r>
            <a:r>
              <a:rPr sz="2400" i="1"/>
              <a:t>shutdown, </a:t>
            </a:r>
            <a:r>
              <a:rPr sz="2400"/>
              <a:t>who may or may not be the server. So [CLICK] we’ll mark that initiator as GREEN. This is the “ACTIVE CLOSE” side. The application on that machine calls shutdown(socket, SD_SEND), in response to which the OS sends a packet [CLICK] with the FIN bit set.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pPr lvl="0"/>
            <a:endParaRPr/>
          </a:p>
        </p:txBody>
      </p:sp>
      <p:sp>
        <p:nvSpPr>
          <p:cNvPr id="551" name="Shape 551"/>
          <p:cNvSpPr>
            <a:spLocks noGrp="1"/>
          </p:cNvSpPr>
          <p:nvPr>
            <p:ph type="body" sz="quarter" idx="1"/>
          </p:nvPr>
        </p:nvSpPr>
        <p:spPr>
          <a:prstGeom prst="rect">
            <a:avLst/>
          </a:prstGeom>
        </p:spPr>
        <p:txBody>
          <a:bodyPr/>
          <a:lstStyle/>
          <a:p>
            <a:pPr lvl="0">
              <a:defRPr sz="1800"/>
            </a:pPr>
            <a:r>
              <a:rPr sz="2400"/>
              <a:t>While we’re waiting,w e sit in FIN WAIT 1 state. In this state, we can still receive, because the far end doesn’t know we’re shutdown and can still be sending us data. But we can’t send anything further, and we’ll get an error if we do.</a:t>
            </a:r>
          </a:p>
          <a:p>
            <a:pPr lvl="0">
              <a:defRPr sz="1800"/>
            </a:pPr>
            <a:endParaRPr sz="2400"/>
          </a:p>
          <a:p>
            <a:pPr lvl="0">
              <a:defRPr sz="1800"/>
            </a:pPr>
            <a:r>
              <a:rPr sz="2400"/>
              <a:t>The other end of our connection is going to go through the PASSIVE CLOSE side of the machine. [CLICK] It’ll be marked in peach, or rose, or whatever this color is.</a:t>
            </a:r>
          </a:p>
          <a:p>
            <a:pPr lvl="0">
              <a:defRPr sz="1800"/>
            </a:pPr>
            <a:endParaRPr sz="2400"/>
          </a:p>
          <a:p>
            <a:pPr lvl="0">
              <a:defRPr sz="1800"/>
            </a:pPr>
            <a:r>
              <a:rPr sz="2400"/>
              <a:t>When it receives the FIN, it does two things. First, it ACKs it. [CLICK]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prstGeom prst="rect">
            <a:avLst/>
          </a:prstGeom>
        </p:spPr>
        <p:txBody>
          <a:bodyPr/>
          <a:lstStyle/>
          <a:p>
            <a:pPr lvl="0"/>
            <a:endParaRPr/>
          </a:p>
        </p:txBody>
      </p:sp>
      <p:sp>
        <p:nvSpPr>
          <p:cNvPr id="559" name="Shape 559"/>
          <p:cNvSpPr>
            <a:spLocks noGrp="1"/>
          </p:cNvSpPr>
          <p:nvPr>
            <p:ph type="body" sz="quarter" idx="1"/>
          </p:nvPr>
        </p:nvSpPr>
        <p:spPr>
          <a:prstGeom prst="rect">
            <a:avLst/>
          </a:prstGeom>
        </p:spPr>
        <p:txBody>
          <a:bodyPr/>
          <a:lstStyle/>
          <a:p>
            <a:pPr lvl="0">
              <a:defRPr sz="1800"/>
            </a:pPr>
            <a:r>
              <a:rPr sz="2400"/>
              <a:t>Then it notifies the application. Under Winsock, this means that any attempt to read data from the socket will return 0. But that may not happen for a while, and until it does, [CLICK] it sits in CLOSE WAIT.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pPr lvl="0"/>
            <a:endParaRPr/>
          </a:p>
        </p:txBody>
      </p:sp>
      <p:sp>
        <p:nvSpPr>
          <p:cNvPr id="570" name="Shape 570"/>
          <p:cNvSpPr>
            <a:spLocks noGrp="1"/>
          </p:cNvSpPr>
          <p:nvPr>
            <p:ph type="body" sz="quarter" idx="1"/>
          </p:nvPr>
        </p:nvSpPr>
        <p:spPr>
          <a:prstGeom prst="rect">
            <a:avLst/>
          </a:prstGeom>
        </p:spPr>
        <p:txBody>
          <a:bodyPr/>
          <a:lstStyle/>
          <a:p>
            <a:pPr lvl="0">
              <a:defRPr sz="1800"/>
            </a:pPr>
            <a:r>
              <a:rPr sz="2400"/>
              <a:t>Once the application hears about the closure (by receiving zero bytes), the passive side sends its own FIN packet [CLICK], and moves [CLICK] to LAST ACK state.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pPr lvl="0"/>
            <a:endParaRPr/>
          </a:p>
        </p:txBody>
      </p:sp>
      <p:sp>
        <p:nvSpPr>
          <p:cNvPr id="578" name="Shape 578"/>
          <p:cNvSpPr>
            <a:spLocks noGrp="1"/>
          </p:cNvSpPr>
          <p:nvPr>
            <p:ph type="body" sz="quarter" idx="1"/>
          </p:nvPr>
        </p:nvSpPr>
        <p:spPr>
          <a:prstGeom prst="rect">
            <a:avLst/>
          </a:prstGeom>
        </p:spPr>
        <p:txBody>
          <a:bodyPr/>
          <a:lstStyle/>
          <a:p>
            <a:pPr lvl="0">
              <a:defRPr sz="1800"/>
            </a:pPr>
            <a:r>
              <a:rPr sz="2400"/>
              <a:t>Back on the active side, when it received the passive side’s ACK of the active FIN, it moved from FIN WAIT 1 to [CLICK] FIN WAIT 2. The application can still receive bytes as they come 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pPr lvl="0"/>
            <a:endParaRPr/>
          </a:p>
        </p:txBody>
      </p:sp>
      <p:sp>
        <p:nvSpPr>
          <p:cNvPr id="56" name="Shape 56"/>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pPr lvl="0"/>
            <a:endParaRPr/>
          </a:p>
        </p:txBody>
      </p:sp>
      <p:sp>
        <p:nvSpPr>
          <p:cNvPr id="589" name="Shape 589"/>
          <p:cNvSpPr>
            <a:spLocks noGrp="1"/>
          </p:cNvSpPr>
          <p:nvPr>
            <p:ph type="body" sz="quarter" idx="1"/>
          </p:nvPr>
        </p:nvSpPr>
        <p:spPr>
          <a:prstGeom prst="rect">
            <a:avLst/>
          </a:prstGeom>
        </p:spPr>
        <p:txBody>
          <a:bodyPr/>
          <a:lstStyle/>
          <a:p>
            <a:pPr lvl="0">
              <a:defRPr sz="1800"/>
            </a:pPr>
            <a:r>
              <a:rPr sz="2400"/>
              <a:t>When the active side sees that FIN, it sends back an ACK [CLICK], and then goes to TIME WAIT [CLICK]. Now it just sits for a certain amount of time; it’s not going to wait for an ACK of its ACK, because if it tried to do that we’d be here all day.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pPr lvl="0"/>
            <a:endParaRPr/>
          </a:p>
        </p:txBody>
      </p:sp>
      <p:sp>
        <p:nvSpPr>
          <p:cNvPr id="597" name="Shape 597"/>
          <p:cNvSpPr>
            <a:spLocks noGrp="1"/>
          </p:cNvSpPr>
          <p:nvPr>
            <p:ph type="body" sz="quarter" idx="1"/>
          </p:nvPr>
        </p:nvSpPr>
        <p:spPr>
          <a:prstGeom prst="rect">
            <a:avLst/>
          </a:prstGeom>
        </p:spPr>
        <p:txBody>
          <a:bodyPr/>
          <a:lstStyle/>
          <a:p>
            <a:pPr lvl="0">
              <a:defRPr sz="1800"/>
            </a:pPr>
            <a:r>
              <a:rPr sz="2400"/>
              <a:t> Once the timeout finishes, the active side is closed. [CLICK] And once the ACK is received, the passive side closes. [CLICK]</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prstGeom prst="rect">
            <a:avLst/>
          </a:prstGeom>
        </p:spPr>
        <p:txBody>
          <a:bodyPr/>
          <a:lstStyle/>
          <a:p>
            <a:pPr lvl="0"/>
            <a:endParaRPr/>
          </a:p>
        </p:txBody>
      </p:sp>
      <p:sp>
        <p:nvSpPr>
          <p:cNvPr id="602" name="Shape 602"/>
          <p:cNvSpPr>
            <a:spLocks noGrp="1"/>
          </p:cNvSpPr>
          <p:nvPr>
            <p:ph type="body" sz="quarter" idx="1"/>
          </p:nvPr>
        </p:nvSpPr>
        <p:spPr>
          <a:prstGeom prst="rect">
            <a:avLst/>
          </a:prstGeom>
        </p:spPr>
        <p:txBody>
          <a:bodyPr/>
          <a:lstStyle/>
          <a:p>
            <a:pPr lvl="0">
              <a:defRPr sz="1800"/>
            </a:pPr>
            <a:r>
              <a:rPr sz="2400"/>
              <a:t>WE ARE ALMOST DONE</a:t>
            </a:r>
          </a:p>
          <a:p>
            <a:pPr lvl="0">
              <a:defRPr sz="1800"/>
            </a:pPr>
            <a:endParaRPr sz="2400"/>
          </a:p>
          <a:p>
            <a:pPr lvl="0">
              <a:defRPr sz="1800"/>
            </a:pPr>
            <a:r>
              <a:rPr sz="2400"/>
              <a:t>There’s one flag left. The RST or reset flag says the connection is being terminated due to some form of error. There’s a number of ways this can happen; they all show up in your application as WSAECONNRESET.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pPr lvl="0"/>
            <a:endParaRPr/>
          </a:p>
        </p:txBody>
      </p:sp>
      <p:sp>
        <p:nvSpPr>
          <p:cNvPr id="56" name="Shape 56"/>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276243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pPr lvl="0"/>
            <a:endParaRPr/>
          </a:p>
        </p:txBody>
      </p:sp>
      <p:sp>
        <p:nvSpPr>
          <p:cNvPr id="146" name="Shape 146"/>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pPr lvl="0"/>
            <a:endParaRPr/>
          </a:p>
        </p:txBody>
      </p:sp>
      <p:sp>
        <p:nvSpPr>
          <p:cNvPr id="298" name="Shape 298"/>
          <p:cNvSpPr>
            <a:spLocks noGrp="1"/>
          </p:cNvSpPr>
          <p:nvPr>
            <p:ph type="body" sz="quarter" idx="1"/>
          </p:nvPr>
        </p:nvSpPr>
        <p:spPr>
          <a:prstGeom prst="rect">
            <a:avLst/>
          </a:prstGeom>
        </p:spPr>
        <p:txBody>
          <a:bodyPr/>
          <a:lstStyle/>
          <a:p>
            <a:pPr lvl="0">
              <a:defRPr sz="1800"/>
            </a:pPr>
            <a:r>
              <a:rPr sz="2400"/>
              <a:t>Okay, so let’s talk about ACKing and windows and whatnot for a minute. [CLICK] I’m going to talk for a minute about how eastern Polynesia was settled. This is going to seem like a digression, but y’all just have to trust me. [CLICK] The dates are fuzzy, but basically western Polynesia—the Samoa area—where the islands are relatively close together, were all settled from the west about 3000 years ago. They paused for about a thousand years, then started pushing east again, arriving at the eastern edges like Hawaii and Rapa Nui maybe a thousand years ago. Now, they were amazing navigators—[CLICK] this is one of their maps; the straight lines are winds, the curves are waves, the oval up there is an island—but they didn’t know where the next island was. At best they could guess, based on what direction migrating birds flew in.</a:t>
            </a:r>
          </a:p>
          <a:p>
            <a:pPr lvl="0">
              <a:defRPr sz="1800"/>
            </a:pPr>
            <a:endParaRPr sz="2400"/>
          </a:p>
          <a:p>
            <a:pPr lvl="0">
              <a:defRPr sz="1800"/>
            </a:pPr>
            <a:r>
              <a:rPr sz="2400"/>
              <a:t>So imagine what migration was like: Some adventurous vaka crew would set out. The ocean is a big empty place, so you have to figure that most of the time they turn around and head home, maybe they hit a storm, maybe they miscalculate and turn back home too late. Sometimes they reach land, settle it, and now they send back home to tell them that there’s a new island to travel to. At that point, everyone updates their maps and now traders and travelers can start going back and forth.</a:t>
            </a:r>
            <a:br>
              <a:rPr sz="2400"/>
            </a:br>
            <a:br>
              <a:rPr sz="2400"/>
            </a:br>
            <a:r>
              <a:rPr sz="2400"/>
              <a:t>And if it looks like “hey, no big deal”—that distance right there, Pitcairn to Rapa Nui? That’s 1,300 miles.</a:t>
            </a:r>
            <a:br>
              <a:rPr sz="2400"/>
            </a:br>
            <a:br>
              <a:rPr sz="2400"/>
            </a:br>
            <a:r>
              <a:rPr sz="2400"/>
              <a:t>So what’s this got to do with TCP? Well remember in week 1, talking about time, the round-trip time from a computer’s perspective is 10 years. So your RSFTP client is like the Polynesian explorers—it doesn’t send out another packet until it knows what happened to the first one, and that takes a long time.</a:t>
            </a:r>
            <a:br>
              <a:rPr sz="2400"/>
            </a:br>
            <a:br>
              <a:rPr sz="2400"/>
            </a:br>
            <a:r>
              <a:rPr sz="2400"/>
              <a:t>TCP isn’t like that. TCP is what happens after the map’s been updated—there’s lots of canoes in the water at once. It does this because waiting for an ACK after every single packet would be way way way too slow.</a:t>
            </a:r>
          </a:p>
          <a:p>
            <a:pPr lvl="0">
              <a:defRPr sz="1800"/>
            </a:pPr>
            <a:endParaRPr sz="2400"/>
          </a:p>
          <a:p>
            <a:pPr lvl="0">
              <a:defRPr sz="1800"/>
            </a:pPr>
            <a:r>
              <a:rPr sz="2400"/>
              <a:t>So the moral of this story is that your human-scale intuitions are going to fail you if you’re not careful. You’ll say “well, the ACK happens instantly, so why not keep things simple and just wait for the ACK to come back.” If you really appreciated computer time, and understood that the ACK takes TEN YEARS to come back—like those Polynesian wayfinders—then you’d look for ways to avoid having to wait.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pPr lvl="0"/>
            <a:endParaRPr/>
          </a:p>
        </p:txBody>
      </p:sp>
      <p:sp>
        <p:nvSpPr>
          <p:cNvPr id="82" name="Shape 82"/>
          <p:cNvSpPr>
            <a:spLocks noGrp="1"/>
          </p:cNvSpPr>
          <p:nvPr>
            <p:ph type="body" sz="quarter" idx="1"/>
          </p:nvPr>
        </p:nvSpPr>
        <p:spPr>
          <a:prstGeom prst="rect">
            <a:avLst/>
          </a:prstGeom>
        </p:spPr>
        <p:txBody>
          <a:bodyPr/>
          <a:lstStyle/>
          <a:p>
            <a:pPr lvl="0">
              <a:defRPr sz="1800"/>
            </a:pPr>
            <a:r>
              <a:rPr sz="2400"/>
              <a:t>Guaranteed delivery</a:t>
            </a:r>
          </a:p>
          <a:p>
            <a:pPr lvl="0">
              <a:defRPr sz="1800"/>
            </a:pPr>
            <a:r>
              <a:rPr sz="2400"/>
              <a:t>In sequence</a:t>
            </a:r>
          </a:p>
          <a:p>
            <a:pPr lvl="0">
              <a:defRPr sz="1800"/>
            </a:pPr>
            <a:r>
              <a:rPr sz="2400"/>
              <a:t>Automatic splitting</a:t>
            </a:r>
          </a:p>
          <a:p>
            <a:pPr lvl="0">
              <a:defRPr sz="1800"/>
            </a:pPr>
            <a:r>
              <a:rPr sz="2400"/>
              <a:t>Congestion control</a:t>
            </a:r>
          </a:p>
        </p:txBody>
      </p:sp>
    </p:spTree>
    <p:extLst>
      <p:ext uri="{BB962C8B-B14F-4D97-AF65-F5344CB8AC3E}">
        <p14:creationId xmlns:p14="http://schemas.microsoft.com/office/powerpoint/2010/main" val="178254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pPr lvl="0"/>
            <a:endParaRPr/>
          </a:p>
        </p:txBody>
      </p:sp>
      <p:sp>
        <p:nvSpPr>
          <p:cNvPr id="305" name="Shape 305"/>
          <p:cNvSpPr>
            <a:spLocks noGrp="1"/>
          </p:cNvSpPr>
          <p:nvPr>
            <p:ph type="body" sz="quarter" idx="1"/>
          </p:nvPr>
        </p:nvSpPr>
        <p:spPr>
          <a:prstGeom prst="rect">
            <a:avLst/>
          </a:prstGeom>
        </p:spPr>
        <p:txBody>
          <a:bodyPr/>
          <a:lstStyle/>
          <a:p>
            <a:pPr lvl="0">
              <a:defRPr sz="1800"/>
            </a:pPr>
            <a:r>
              <a:rPr sz="2400"/>
              <a:t>We saw from the Polynesia digression that this one-at-a-time process is much too slow. Message packets are way less valuable than exploration canoes; we can afford to take some risks with them. So we’re going to do two things. First, we’re going to send multiple packets at a time, like this…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6" name="Shape 6"/>
          <p:cNvSpPr>
            <a:spLocks noGrp="1"/>
          </p:cNvSpPr>
          <p:nvPr>
            <p:ph type="body" idx="1"/>
          </p:nvPr>
        </p:nvSpPr>
        <p:spPr>
          <a:xfrm>
            <a:off x="647700" y="5207000"/>
            <a:ext cx="11709400" cy="13970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9" name="Shape 9"/>
          <p:cNvSpPr>
            <a:spLocks noGrp="1"/>
          </p:cNvSpPr>
          <p:nvPr>
            <p:ph type="body"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12" name="Shape 12"/>
          <p:cNvSpPr>
            <a:spLocks noGrp="1"/>
          </p:cNvSpPr>
          <p:nvPr>
            <p:ph type="body"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Shape 14"/>
          <p:cNvSpPr>
            <a:spLocks noGrp="1"/>
          </p:cNvSpPr>
          <p:nvPr>
            <p:ph type="title"/>
          </p:nvPr>
        </p:nvSpPr>
        <p:spPr>
          <a:xfrm>
            <a:off x="647700" y="3390900"/>
            <a:ext cx="11709400" cy="2959100"/>
          </a:xfrm>
          <a:prstGeom prst="rect">
            <a:avLst/>
          </a:prstGeom>
        </p:spPr>
        <p:txBody>
          <a:bodyPr/>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17" name="Shape 17"/>
          <p:cNvSpPr>
            <a:spLocks noGrp="1"/>
          </p:cNvSpPr>
          <p:nvPr>
            <p:ph type="body"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
        <p:nvSpPr>
          <p:cNvPr id="22" name="Shape 2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
        <p:nvSpPr>
          <p:cNvPr id="25" name="Shape 25"/>
          <p:cNvSpPr>
            <a:spLocks noGrp="1"/>
          </p:cNvSpPr>
          <p:nvPr>
            <p:ph type="body" idx="1"/>
          </p:nvPr>
        </p:nvSpPr>
        <p:spPr>
          <a:xfrm>
            <a:off x="647700" y="2628900"/>
            <a:ext cx="5600700" cy="6477000"/>
          </a:xfrm>
          <a:prstGeom prst="rect">
            <a:avLst/>
          </a:prstGeom>
        </p:spPr>
        <p:txBody>
          <a:bodyPr/>
          <a:lstStyle>
            <a:lvl1pPr marL="393700" indent="-393700">
              <a:lnSpc>
                <a:spcPct val="120000"/>
              </a:lnSpc>
              <a:spcBef>
                <a:spcPts val="2400"/>
              </a:spcBef>
              <a:buFont typeface="Zapf Dingbats"/>
              <a:buBlip>
                <a:blip r:embed="rId2"/>
              </a:buBlip>
              <a:defRPr sz="3200"/>
            </a:lvl1pPr>
            <a:lvl2pPr marL="787400" indent="-393700">
              <a:lnSpc>
                <a:spcPct val="120000"/>
              </a:lnSpc>
              <a:spcBef>
                <a:spcPts val="2400"/>
              </a:spcBef>
              <a:buFont typeface="Zapf Dingbats"/>
              <a:buBlip>
                <a:blip r:embed="rId2"/>
              </a:buBlip>
              <a:defRPr sz="3200"/>
            </a:lvl2pPr>
            <a:lvl3pPr marL="1181100" indent="-393700">
              <a:lnSpc>
                <a:spcPct val="120000"/>
              </a:lnSpc>
              <a:spcBef>
                <a:spcPts val="2400"/>
              </a:spcBef>
              <a:buFont typeface="Zapf Dingbats"/>
              <a:buBlip>
                <a:blip r:embed="rId2"/>
              </a:buBlip>
              <a:defRPr sz="3200"/>
            </a:lvl3pPr>
            <a:lvl4pPr marL="1574800" indent="-393700">
              <a:lnSpc>
                <a:spcPct val="120000"/>
              </a:lnSpc>
              <a:spcBef>
                <a:spcPts val="2400"/>
              </a:spcBef>
              <a:buFont typeface="Zapf Dingbats"/>
              <a:buBlip>
                <a:blip r:embed="rId2"/>
              </a:buBlip>
              <a:defRPr sz="3200"/>
            </a:lvl4pPr>
            <a:lvl5pPr marL="1968500" indent="-393700">
              <a:lnSpc>
                <a:spcPct val="120000"/>
              </a:lnSpc>
              <a:spcBef>
                <a:spcPts val="2400"/>
              </a:spcBef>
              <a:buFont typeface="Zapf Dingbats"/>
              <a:buBlip>
                <a:blip r:embed="rId2"/>
              </a:buBlip>
              <a:defRPr sz="3200"/>
            </a:lvl5pPr>
          </a:lstStyle>
          <a:p>
            <a:pPr lvl="0">
              <a:defRPr sz="1800">
                <a:solidFill>
                  <a:srgbClr val="000000"/>
                </a:solidFill>
              </a:defRPr>
            </a:pPr>
            <a:r>
              <a:rPr sz="3200">
                <a:solidFill>
                  <a:srgbClr val="546056"/>
                </a:solidFill>
              </a:rPr>
              <a:t>Body Level One</a:t>
            </a:r>
          </a:p>
          <a:p>
            <a:pPr lvl="1">
              <a:defRPr sz="1800">
                <a:solidFill>
                  <a:srgbClr val="000000"/>
                </a:solidFill>
              </a:defRPr>
            </a:pPr>
            <a:r>
              <a:rPr sz="3200">
                <a:solidFill>
                  <a:srgbClr val="546056"/>
                </a:solidFill>
              </a:rPr>
              <a:t>Body Level Two</a:t>
            </a:r>
          </a:p>
          <a:p>
            <a:pPr lvl="2">
              <a:defRPr sz="1800">
                <a:solidFill>
                  <a:srgbClr val="000000"/>
                </a:solidFill>
              </a:defRPr>
            </a:pPr>
            <a:r>
              <a:rPr sz="3200">
                <a:solidFill>
                  <a:srgbClr val="546056"/>
                </a:solidFill>
              </a:rPr>
              <a:t>Body Level Three</a:t>
            </a:r>
          </a:p>
          <a:p>
            <a:pPr lvl="3">
              <a:defRPr sz="1800">
                <a:solidFill>
                  <a:srgbClr val="000000"/>
                </a:solidFill>
              </a:defRPr>
            </a:pPr>
            <a:r>
              <a:rPr sz="3200">
                <a:solidFill>
                  <a:srgbClr val="546056"/>
                </a:solidFill>
              </a:rPr>
              <a:t>Body Level Four</a:t>
            </a:r>
          </a:p>
          <a:p>
            <a:pPr lvl="4">
              <a:defRPr sz="1800">
                <a:solidFill>
                  <a:srgbClr val="000000"/>
                </a:solidFill>
              </a:defRPr>
            </a:pPr>
            <a:r>
              <a:rPr sz="3200">
                <a:solidFill>
                  <a:srgbClr val="546056"/>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Shape 27"/>
          <p:cNvSpPr>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7000">
                <a:solidFill>
                  <a:srgbClr val="FFFFFF">
                    <a:alpha val="95000"/>
                  </a:srgbClr>
                </a:solidFill>
              </a:rPr>
              <a:t>Title Text</a:t>
            </a:r>
          </a:p>
        </p:txBody>
      </p:sp>
      <p:sp>
        <p:nvSpPr>
          <p:cNvPr id="3" name="Shape 3"/>
          <p:cNvSpPr>
            <a:spLocks noGrp="1"/>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defTabSz="584200">
        <a:defRPr sz="7000">
          <a:solidFill>
            <a:srgbClr val="FFFFFF">
              <a:alpha val="95000"/>
            </a:srgbClr>
          </a:solidFill>
          <a:latin typeface="+mn-lt"/>
          <a:ea typeface="+mn-ea"/>
          <a:cs typeface="+mn-cs"/>
          <a:sym typeface="Palatino"/>
        </a:defRPr>
      </a:lvl1pPr>
      <a:lvl2pPr indent="228600" defTabSz="584200">
        <a:defRPr sz="7000">
          <a:solidFill>
            <a:srgbClr val="FFFFFF">
              <a:alpha val="95000"/>
            </a:srgbClr>
          </a:solidFill>
          <a:latin typeface="+mn-lt"/>
          <a:ea typeface="+mn-ea"/>
          <a:cs typeface="+mn-cs"/>
          <a:sym typeface="Palatino"/>
        </a:defRPr>
      </a:lvl2pPr>
      <a:lvl3pPr indent="457200" defTabSz="584200">
        <a:defRPr sz="7000">
          <a:solidFill>
            <a:srgbClr val="FFFFFF">
              <a:alpha val="95000"/>
            </a:srgbClr>
          </a:solidFill>
          <a:latin typeface="+mn-lt"/>
          <a:ea typeface="+mn-ea"/>
          <a:cs typeface="+mn-cs"/>
          <a:sym typeface="Palatino"/>
        </a:defRPr>
      </a:lvl3pPr>
      <a:lvl4pPr indent="685800" defTabSz="584200">
        <a:defRPr sz="7000">
          <a:solidFill>
            <a:srgbClr val="FFFFFF">
              <a:alpha val="95000"/>
            </a:srgbClr>
          </a:solidFill>
          <a:latin typeface="+mn-lt"/>
          <a:ea typeface="+mn-ea"/>
          <a:cs typeface="+mn-cs"/>
          <a:sym typeface="Palatino"/>
        </a:defRPr>
      </a:lvl4pPr>
      <a:lvl5pPr indent="914400" defTabSz="584200">
        <a:defRPr sz="7000">
          <a:solidFill>
            <a:srgbClr val="FFFFFF">
              <a:alpha val="95000"/>
            </a:srgbClr>
          </a:solidFill>
          <a:latin typeface="+mn-lt"/>
          <a:ea typeface="+mn-ea"/>
          <a:cs typeface="+mn-cs"/>
          <a:sym typeface="Palatino"/>
        </a:defRPr>
      </a:lvl5pPr>
      <a:lvl6pPr indent="1143000" defTabSz="584200">
        <a:defRPr sz="7000">
          <a:solidFill>
            <a:srgbClr val="FFFFFF">
              <a:alpha val="95000"/>
            </a:srgbClr>
          </a:solidFill>
          <a:latin typeface="+mn-lt"/>
          <a:ea typeface="+mn-ea"/>
          <a:cs typeface="+mn-cs"/>
          <a:sym typeface="Palatino"/>
        </a:defRPr>
      </a:lvl6pPr>
      <a:lvl7pPr indent="1371600" defTabSz="584200">
        <a:defRPr sz="7000">
          <a:solidFill>
            <a:srgbClr val="FFFFFF">
              <a:alpha val="95000"/>
            </a:srgbClr>
          </a:solidFill>
          <a:latin typeface="+mn-lt"/>
          <a:ea typeface="+mn-ea"/>
          <a:cs typeface="+mn-cs"/>
          <a:sym typeface="Palatino"/>
        </a:defRPr>
      </a:lvl7pPr>
      <a:lvl8pPr indent="1600200" defTabSz="584200">
        <a:defRPr sz="7000">
          <a:solidFill>
            <a:srgbClr val="FFFFFF">
              <a:alpha val="95000"/>
            </a:srgbClr>
          </a:solidFill>
          <a:latin typeface="+mn-lt"/>
          <a:ea typeface="+mn-ea"/>
          <a:cs typeface="+mn-cs"/>
          <a:sym typeface="Palatino"/>
        </a:defRPr>
      </a:lvl8pPr>
      <a:lvl9pPr indent="1828800" defTabSz="584200">
        <a:defRPr sz="7000">
          <a:solidFill>
            <a:srgbClr val="FFFFFF">
              <a:alpha val="95000"/>
            </a:srgbClr>
          </a:solidFill>
          <a:latin typeface="+mn-lt"/>
          <a:ea typeface="+mn-ea"/>
          <a:cs typeface="+mn-cs"/>
          <a:sym typeface="Palatino"/>
        </a:defRPr>
      </a:lvl9pPr>
    </p:titleStyle>
    <p:bodyStyle>
      <a:lvl1pPr marL="533400" indent="-533400" defTabSz="584200">
        <a:spcBef>
          <a:spcPts val="4200"/>
        </a:spcBef>
        <a:buSzPct val="40000"/>
        <a:buBlip>
          <a:blip r:embed="rId16"/>
        </a:buBlip>
        <a:defRPr sz="4300">
          <a:solidFill>
            <a:srgbClr val="546056"/>
          </a:solidFill>
          <a:latin typeface="+mn-lt"/>
          <a:ea typeface="+mn-ea"/>
          <a:cs typeface="+mn-cs"/>
          <a:sym typeface="Palatino"/>
        </a:defRPr>
      </a:lvl1pPr>
      <a:lvl2pPr marL="1066800" indent="-533400" defTabSz="584200">
        <a:spcBef>
          <a:spcPts val="4200"/>
        </a:spcBef>
        <a:buSzPct val="40000"/>
        <a:buBlip>
          <a:blip r:embed="rId16"/>
        </a:buBlip>
        <a:defRPr sz="4300">
          <a:solidFill>
            <a:srgbClr val="546056"/>
          </a:solidFill>
          <a:latin typeface="+mn-lt"/>
          <a:ea typeface="+mn-ea"/>
          <a:cs typeface="+mn-cs"/>
          <a:sym typeface="Palatino"/>
        </a:defRPr>
      </a:lvl2pPr>
      <a:lvl3pPr marL="1600200" indent="-533400" defTabSz="584200">
        <a:spcBef>
          <a:spcPts val="4200"/>
        </a:spcBef>
        <a:buSzPct val="40000"/>
        <a:buBlip>
          <a:blip r:embed="rId16"/>
        </a:buBlip>
        <a:defRPr sz="4300">
          <a:solidFill>
            <a:srgbClr val="546056"/>
          </a:solidFill>
          <a:latin typeface="+mn-lt"/>
          <a:ea typeface="+mn-ea"/>
          <a:cs typeface="+mn-cs"/>
          <a:sym typeface="Palatino"/>
        </a:defRPr>
      </a:lvl3pPr>
      <a:lvl4pPr marL="2133600" indent="-533400" defTabSz="584200">
        <a:spcBef>
          <a:spcPts val="4200"/>
        </a:spcBef>
        <a:buSzPct val="40000"/>
        <a:buBlip>
          <a:blip r:embed="rId16"/>
        </a:buBlip>
        <a:defRPr sz="4300">
          <a:solidFill>
            <a:srgbClr val="546056"/>
          </a:solidFill>
          <a:latin typeface="+mn-lt"/>
          <a:ea typeface="+mn-ea"/>
          <a:cs typeface="+mn-cs"/>
          <a:sym typeface="Palatino"/>
        </a:defRPr>
      </a:lvl4pPr>
      <a:lvl5pPr marL="2667000" indent="-533400" defTabSz="584200">
        <a:spcBef>
          <a:spcPts val="4200"/>
        </a:spcBef>
        <a:buSzPct val="40000"/>
        <a:buBlip>
          <a:blip r:embed="rId16"/>
        </a:buBlip>
        <a:defRPr sz="4300">
          <a:solidFill>
            <a:srgbClr val="546056"/>
          </a:solidFill>
          <a:latin typeface="+mn-lt"/>
          <a:ea typeface="+mn-ea"/>
          <a:cs typeface="+mn-cs"/>
          <a:sym typeface="Palatino"/>
        </a:defRPr>
      </a:lvl5pPr>
      <a:lvl6pPr marL="3200400" indent="-533400" defTabSz="584200">
        <a:spcBef>
          <a:spcPts val="4200"/>
        </a:spcBef>
        <a:buSzPct val="40000"/>
        <a:buBlip>
          <a:blip r:embed="rId16"/>
        </a:buBlip>
        <a:defRPr sz="4300">
          <a:solidFill>
            <a:srgbClr val="546056"/>
          </a:solidFill>
          <a:latin typeface="+mn-lt"/>
          <a:ea typeface="+mn-ea"/>
          <a:cs typeface="+mn-cs"/>
          <a:sym typeface="Palatino"/>
        </a:defRPr>
      </a:lvl6pPr>
      <a:lvl7pPr marL="3733800" indent="-533400" defTabSz="584200">
        <a:spcBef>
          <a:spcPts val="4200"/>
        </a:spcBef>
        <a:buSzPct val="40000"/>
        <a:buBlip>
          <a:blip r:embed="rId16"/>
        </a:buBlip>
        <a:defRPr sz="4300">
          <a:solidFill>
            <a:srgbClr val="546056"/>
          </a:solidFill>
          <a:latin typeface="+mn-lt"/>
          <a:ea typeface="+mn-ea"/>
          <a:cs typeface="+mn-cs"/>
          <a:sym typeface="Palatino"/>
        </a:defRPr>
      </a:lvl7pPr>
      <a:lvl8pPr marL="4267200" indent="-533400" defTabSz="584200">
        <a:spcBef>
          <a:spcPts val="4200"/>
        </a:spcBef>
        <a:buSzPct val="40000"/>
        <a:buBlip>
          <a:blip r:embed="rId16"/>
        </a:buBlip>
        <a:defRPr sz="4300">
          <a:solidFill>
            <a:srgbClr val="546056"/>
          </a:solidFill>
          <a:latin typeface="+mn-lt"/>
          <a:ea typeface="+mn-ea"/>
          <a:cs typeface="+mn-cs"/>
          <a:sym typeface="Palatino"/>
        </a:defRPr>
      </a:lvl8pPr>
      <a:lvl9pPr marL="4800600" indent="-533400" defTabSz="584200">
        <a:spcBef>
          <a:spcPts val="4200"/>
        </a:spcBef>
        <a:buSzPct val="40000"/>
        <a:buBlip>
          <a:blip r:embed="rId16"/>
        </a:buBlip>
        <a:defRPr sz="4300">
          <a:solidFill>
            <a:srgbClr val="546056"/>
          </a:solidFill>
          <a:latin typeface="+mn-lt"/>
          <a:ea typeface="+mn-ea"/>
          <a:cs typeface="+mn-cs"/>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2">
            <a:extLst/>
          </a:blip>
          <a:stretch>
            <a:fillRect/>
          </a:stretch>
        </p:blipFill>
        <p:spPr>
          <a:xfrm>
            <a:off x="355600" y="355599"/>
            <a:ext cx="12293601" cy="6070601"/>
          </a:xfrm>
          <a:prstGeom prst="rect">
            <a:avLst/>
          </a:prstGeom>
        </p:spPr>
      </p:pic>
      <p:sp>
        <p:nvSpPr>
          <p:cNvPr id="36" name="Shape 36"/>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TCP Connections</a:t>
            </a:r>
          </a:p>
        </p:txBody>
      </p:sp>
      <p:sp>
        <p:nvSpPr>
          <p:cNvPr id="37" name="Shape 37"/>
          <p:cNvSpPr>
            <a:spLocks noGrp="1"/>
          </p:cNvSpPr>
          <p:nvPr>
            <p:ph type="body" idx="1"/>
          </p:nvPr>
        </p:nvSpPr>
        <p:spPr>
          <a:prstGeom prst="rect">
            <a:avLst/>
          </a:prstGeom>
        </p:spPr>
        <p:txBody>
          <a:bodyPr/>
          <a:lstStyle/>
          <a:p>
            <a:pPr lvl="0">
              <a:defRPr sz="1800" i="0">
                <a:solidFill>
                  <a:srgbClr val="000000"/>
                </a:solidFill>
              </a:defRPr>
            </a:pPr>
            <a:r>
              <a:rPr sz="3200" i="1">
                <a:solidFill>
                  <a:srgbClr val="717D75"/>
                </a:solidFill>
              </a:rPr>
              <a:t>The High-Level View</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957189" y="654158"/>
            <a:ext cx="4649714" cy="2032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p:txBody>
      </p:sp>
      <p:sp>
        <p:nvSpPr>
          <p:cNvPr id="210" name="Shape 210"/>
          <p:cNvSpPr/>
          <p:nvPr/>
        </p:nvSpPr>
        <p:spPr>
          <a:xfrm>
            <a:off x="8254409" y="723900"/>
            <a:ext cx="2931580" cy="3962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211" name="Picture 210"/>
          <p:cNvPicPr/>
          <p:nvPr/>
        </p:nvPicPr>
        <p:blipFill>
          <a:blip r:embed="rId2">
            <a:extLst/>
          </a:blip>
          <a:stretch>
            <a:fillRect/>
          </a:stretch>
        </p:blipFill>
        <p:spPr>
          <a:xfrm rot="797278">
            <a:off x="5590722" y="1587024"/>
            <a:ext cx="2701396" cy="457904"/>
          </a:xfrm>
          <a:prstGeom prst="rect">
            <a:avLst/>
          </a:prstGeom>
        </p:spPr>
      </p:pic>
      <p:pic>
        <p:nvPicPr>
          <p:cNvPr id="213" name="Picture 212"/>
          <p:cNvPicPr/>
          <p:nvPr/>
        </p:nvPicPr>
        <p:blipFill>
          <a:blip r:embed="rId3">
            <a:extLst/>
          </a:blip>
          <a:stretch>
            <a:fillRect/>
          </a:stretch>
        </p:blipFill>
        <p:spPr>
          <a:xfrm rot="10415658">
            <a:off x="5542734" y="2542056"/>
            <a:ext cx="3192782"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right)">
                                      <p:cBhvr>
                                        <p:cTn id="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957189" y="654158"/>
            <a:ext cx="4649714" cy="39624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p:txBody>
      </p:sp>
      <p:sp>
        <p:nvSpPr>
          <p:cNvPr id="217" name="Shape 217"/>
          <p:cNvSpPr/>
          <p:nvPr/>
        </p:nvSpPr>
        <p:spPr>
          <a:xfrm>
            <a:off x="8254409" y="723900"/>
            <a:ext cx="2931580" cy="44450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218" name="Picture 217"/>
          <p:cNvPicPr/>
          <p:nvPr/>
        </p:nvPicPr>
        <p:blipFill>
          <a:blip r:embed="rId2">
            <a:extLst/>
          </a:blip>
          <a:stretch>
            <a:fillRect/>
          </a:stretch>
        </p:blipFill>
        <p:spPr>
          <a:xfrm rot="797278">
            <a:off x="5590722" y="1587024"/>
            <a:ext cx="2701396" cy="457904"/>
          </a:xfrm>
          <a:prstGeom prst="rect">
            <a:avLst/>
          </a:prstGeom>
        </p:spPr>
      </p:pic>
      <p:pic>
        <p:nvPicPr>
          <p:cNvPr id="220" name="Picture 219"/>
          <p:cNvPicPr/>
          <p:nvPr/>
        </p:nvPicPr>
        <p:blipFill>
          <a:blip r:embed="rId3">
            <a:extLst/>
          </a:blip>
          <a:stretch>
            <a:fillRect/>
          </a:stretch>
        </p:blipFill>
        <p:spPr>
          <a:xfrm rot="10415658">
            <a:off x="5542734" y="2542056"/>
            <a:ext cx="3192782" cy="457904"/>
          </a:xfrm>
          <a:prstGeom prst="rect">
            <a:avLst/>
          </a:prstGeom>
        </p:spPr>
      </p:pic>
      <p:pic>
        <p:nvPicPr>
          <p:cNvPr id="222" name="Picture 221"/>
          <p:cNvPicPr/>
          <p:nvPr/>
        </p:nvPicPr>
        <p:blipFill>
          <a:blip r:embed="rId4">
            <a:extLst/>
          </a:blip>
          <a:stretch>
            <a:fillRect/>
          </a:stretch>
        </p:blipFill>
        <p:spPr>
          <a:xfrm rot="1061840">
            <a:off x="5591866" y="3454695"/>
            <a:ext cx="1525070" cy="457904"/>
          </a:xfrm>
          <a:prstGeom prst="rect">
            <a:avLst/>
          </a:prstGeom>
        </p:spPr>
      </p:pic>
      <p:pic>
        <p:nvPicPr>
          <p:cNvPr id="224"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22"/>
                                        </p:tgtEl>
                                        <p:attrNameLst>
                                          <p:attrName>style.visibility</p:attrName>
                                        </p:attrNameLst>
                                      </p:cBhvr>
                                      <p:to>
                                        <p:strVal val="visible"/>
                                      </p:to>
                                    </p:set>
                                    <p:animEffect transition="in" filter="wipe(left)">
                                      <p:cBhvr>
                                        <p:cTn id="7" dur="5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224"/>
                                        </p:tgtEl>
                                        <p:attrNameLst>
                                          <p:attrName>style.visibility</p:attrName>
                                        </p:attrNameLst>
                                      </p:cBhvr>
                                      <p:to>
                                        <p:strVal val="visible"/>
                                      </p:to>
                                    </p:set>
                                    <p:animEffect transition="in" filter="wipe(down)">
                                      <p:cBhvr>
                                        <p:cTn id="12" dur="3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advAuto="0"/>
      <p:bldP spid="22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957189" y="654158"/>
            <a:ext cx="4649714" cy="4927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Timer expired</a:t>
            </a:r>
          </a:p>
        </p:txBody>
      </p:sp>
      <p:sp>
        <p:nvSpPr>
          <p:cNvPr id="227" name="Shape 227"/>
          <p:cNvSpPr/>
          <p:nvPr/>
        </p:nvSpPr>
        <p:spPr>
          <a:xfrm>
            <a:off x="8254409" y="723900"/>
            <a:ext cx="2931580" cy="3962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228" name="Picture 227"/>
          <p:cNvPicPr/>
          <p:nvPr/>
        </p:nvPicPr>
        <p:blipFill>
          <a:blip r:embed="rId2">
            <a:extLst/>
          </a:blip>
          <a:stretch>
            <a:fillRect/>
          </a:stretch>
        </p:blipFill>
        <p:spPr>
          <a:xfrm rot="797278">
            <a:off x="5590722" y="1587024"/>
            <a:ext cx="2701396" cy="457904"/>
          </a:xfrm>
          <a:prstGeom prst="rect">
            <a:avLst/>
          </a:prstGeom>
        </p:spPr>
      </p:pic>
      <p:pic>
        <p:nvPicPr>
          <p:cNvPr id="230" name="Picture 229"/>
          <p:cNvPicPr/>
          <p:nvPr/>
        </p:nvPicPr>
        <p:blipFill>
          <a:blip r:embed="rId3">
            <a:extLst/>
          </a:blip>
          <a:stretch>
            <a:fillRect/>
          </a:stretch>
        </p:blipFill>
        <p:spPr>
          <a:xfrm rot="10415658">
            <a:off x="5542734" y="2542056"/>
            <a:ext cx="3192782" cy="457904"/>
          </a:xfrm>
          <a:prstGeom prst="rect">
            <a:avLst/>
          </a:prstGeom>
        </p:spPr>
      </p:pic>
      <p:pic>
        <p:nvPicPr>
          <p:cNvPr id="232" name="Picture 231"/>
          <p:cNvPicPr/>
          <p:nvPr/>
        </p:nvPicPr>
        <p:blipFill>
          <a:blip r:embed="rId4">
            <a:extLst/>
          </a:blip>
          <a:stretch>
            <a:fillRect/>
          </a:stretch>
        </p:blipFill>
        <p:spPr>
          <a:xfrm rot="1061840">
            <a:off x="5591866" y="3454695"/>
            <a:ext cx="1525070" cy="457904"/>
          </a:xfrm>
          <a:prstGeom prst="rect">
            <a:avLst/>
          </a:prstGeom>
        </p:spPr>
      </p:pic>
      <p:pic>
        <p:nvPicPr>
          <p:cNvPr id="234"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p:nvPr/>
        </p:nvSpPr>
        <p:spPr>
          <a:xfrm>
            <a:off x="606873" y="654158"/>
            <a:ext cx="5350347" cy="5410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Timer expired</a:t>
            </a:r>
          </a:p>
          <a:p>
            <a:pPr lvl="0">
              <a:defRPr sz="1800">
                <a:solidFill>
                  <a:srgbClr val="000000"/>
                </a:solidFill>
              </a:defRPr>
            </a:pPr>
            <a:r>
              <a:rPr sz="2900">
                <a:solidFill>
                  <a:srgbClr val="2F5992"/>
                </a:solidFill>
              </a:rPr>
              <a:t>Resend message &amp; restart timer</a:t>
            </a:r>
          </a:p>
        </p:txBody>
      </p:sp>
      <p:sp>
        <p:nvSpPr>
          <p:cNvPr id="237" name="Shape 237"/>
          <p:cNvSpPr/>
          <p:nvPr/>
        </p:nvSpPr>
        <p:spPr>
          <a:xfrm>
            <a:off x="8254409" y="723900"/>
            <a:ext cx="2931580" cy="49276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238" name="Picture 237"/>
          <p:cNvPicPr/>
          <p:nvPr/>
        </p:nvPicPr>
        <p:blipFill>
          <a:blip r:embed="rId2">
            <a:extLst/>
          </a:blip>
          <a:stretch>
            <a:fillRect/>
          </a:stretch>
        </p:blipFill>
        <p:spPr>
          <a:xfrm rot="797278">
            <a:off x="5590722" y="1587024"/>
            <a:ext cx="2701396" cy="457904"/>
          </a:xfrm>
          <a:prstGeom prst="rect">
            <a:avLst/>
          </a:prstGeom>
        </p:spPr>
      </p:pic>
      <p:pic>
        <p:nvPicPr>
          <p:cNvPr id="240" name="Picture 239"/>
          <p:cNvPicPr/>
          <p:nvPr/>
        </p:nvPicPr>
        <p:blipFill>
          <a:blip r:embed="rId3">
            <a:extLst/>
          </a:blip>
          <a:stretch>
            <a:fillRect/>
          </a:stretch>
        </p:blipFill>
        <p:spPr>
          <a:xfrm rot="10415658">
            <a:off x="5542734" y="2542056"/>
            <a:ext cx="3192782" cy="457904"/>
          </a:xfrm>
          <a:prstGeom prst="rect">
            <a:avLst/>
          </a:prstGeom>
        </p:spPr>
      </p:pic>
      <p:pic>
        <p:nvPicPr>
          <p:cNvPr id="242" name="Picture 241"/>
          <p:cNvPicPr/>
          <p:nvPr/>
        </p:nvPicPr>
        <p:blipFill>
          <a:blip r:embed="rId4">
            <a:extLst/>
          </a:blip>
          <a:stretch>
            <a:fillRect/>
          </a:stretch>
        </p:blipFill>
        <p:spPr>
          <a:xfrm rot="1061840">
            <a:off x="5591866" y="3454695"/>
            <a:ext cx="1525070" cy="457904"/>
          </a:xfrm>
          <a:prstGeom prst="rect">
            <a:avLst/>
          </a:prstGeom>
        </p:spPr>
      </p:pic>
      <p:pic>
        <p:nvPicPr>
          <p:cNvPr id="244"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pic>
        <p:nvPicPr>
          <p:cNvPr id="245" name="Picture 244"/>
          <p:cNvPicPr/>
          <p:nvPr/>
        </p:nvPicPr>
        <p:blipFill>
          <a:blip r:embed="rId6">
            <a:extLst/>
          </a:blip>
          <a:stretch>
            <a:fillRect/>
          </a:stretch>
        </p:blipFill>
        <p:spPr>
          <a:xfrm rot="986629">
            <a:off x="5839178" y="5401848"/>
            <a:ext cx="1984715"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45"/>
                                        </p:tgtEl>
                                        <p:attrNameLst>
                                          <p:attrName>style.visibility</p:attrName>
                                        </p:attrNameLst>
                                      </p:cBhvr>
                                      <p:to>
                                        <p:strVal val="visible"/>
                                      </p:to>
                                    </p:set>
                                    <p:animEffect transition="in" filter="wipe(left)">
                                      <p:cBhvr>
                                        <p:cTn id="7"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p:nvPr/>
        </p:nvSpPr>
        <p:spPr>
          <a:xfrm>
            <a:off x="606873" y="654158"/>
            <a:ext cx="5350347" cy="5892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Timer expired</a:t>
            </a:r>
          </a:p>
          <a:p>
            <a:pPr lvl="0">
              <a:defRPr sz="1800">
                <a:solidFill>
                  <a:srgbClr val="000000"/>
                </a:solidFill>
              </a:defRPr>
            </a:pPr>
            <a:r>
              <a:rPr sz="2900">
                <a:solidFill>
                  <a:srgbClr val="2F5992"/>
                </a:solidFill>
              </a:rPr>
              <a:t>Resend message &amp; restart timer</a:t>
            </a:r>
          </a:p>
          <a:p>
            <a:pPr lvl="0">
              <a:defRPr sz="1800">
                <a:solidFill>
                  <a:srgbClr val="000000"/>
                </a:solidFill>
              </a:defRPr>
            </a:pPr>
            <a:endParaRPr sz="2900">
              <a:solidFill>
                <a:srgbClr val="2F5992"/>
              </a:solidFill>
            </a:endParaRPr>
          </a:p>
        </p:txBody>
      </p:sp>
      <p:sp>
        <p:nvSpPr>
          <p:cNvPr id="249" name="Shape 249"/>
          <p:cNvSpPr/>
          <p:nvPr/>
        </p:nvSpPr>
        <p:spPr>
          <a:xfrm>
            <a:off x="7655831" y="723900"/>
            <a:ext cx="4128735" cy="68580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re-sent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p:txBody>
      </p:sp>
      <p:pic>
        <p:nvPicPr>
          <p:cNvPr id="250" name="Picture 249"/>
          <p:cNvPicPr/>
          <p:nvPr/>
        </p:nvPicPr>
        <p:blipFill>
          <a:blip r:embed="rId2">
            <a:extLst/>
          </a:blip>
          <a:stretch>
            <a:fillRect/>
          </a:stretch>
        </p:blipFill>
        <p:spPr>
          <a:xfrm rot="797278">
            <a:off x="5590722" y="1587024"/>
            <a:ext cx="2701396" cy="457904"/>
          </a:xfrm>
          <a:prstGeom prst="rect">
            <a:avLst/>
          </a:prstGeom>
        </p:spPr>
      </p:pic>
      <p:pic>
        <p:nvPicPr>
          <p:cNvPr id="252" name="Picture 251"/>
          <p:cNvPicPr/>
          <p:nvPr/>
        </p:nvPicPr>
        <p:blipFill>
          <a:blip r:embed="rId3">
            <a:extLst/>
          </a:blip>
          <a:stretch>
            <a:fillRect/>
          </a:stretch>
        </p:blipFill>
        <p:spPr>
          <a:xfrm rot="10415658">
            <a:off x="5542734" y="2542056"/>
            <a:ext cx="3192782" cy="457904"/>
          </a:xfrm>
          <a:prstGeom prst="rect">
            <a:avLst/>
          </a:prstGeom>
        </p:spPr>
      </p:pic>
      <p:pic>
        <p:nvPicPr>
          <p:cNvPr id="254" name="Picture 253"/>
          <p:cNvPicPr/>
          <p:nvPr/>
        </p:nvPicPr>
        <p:blipFill>
          <a:blip r:embed="rId4">
            <a:extLst/>
          </a:blip>
          <a:stretch>
            <a:fillRect/>
          </a:stretch>
        </p:blipFill>
        <p:spPr>
          <a:xfrm rot="1061840">
            <a:off x="5591866" y="3454695"/>
            <a:ext cx="1525070" cy="457904"/>
          </a:xfrm>
          <a:prstGeom prst="rect">
            <a:avLst/>
          </a:prstGeom>
        </p:spPr>
      </p:pic>
      <p:pic>
        <p:nvPicPr>
          <p:cNvPr id="256"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pic>
        <p:nvPicPr>
          <p:cNvPr id="257" name="Picture 256"/>
          <p:cNvPicPr/>
          <p:nvPr/>
        </p:nvPicPr>
        <p:blipFill>
          <a:blip r:embed="rId6">
            <a:extLst/>
          </a:blip>
          <a:stretch>
            <a:fillRect/>
          </a:stretch>
        </p:blipFill>
        <p:spPr>
          <a:xfrm rot="986629">
            <a:off x="5839178" y="5401848"/>
            <a:ext cx="1984715" cy="457905"/>
          </a:xfrm>
          <a:prstGeom prst="rect">
            <a:avLst/>
          </a:prstGeom>
        </p:spPr>
      </p:pic>
      <p:pic>
        <p:nvPicPr>
          <p:cNvPr id="259" name="Picture 258"/>
          <p:cNvPicPr/>
          <p:nvPr/>
        </p:nvPicPr>
        <p:blipFill>
          <a:blip r:embed="rId3">
            <a:extLst/>
          </a:blip>
          <a:stretch>
            <a:fillRect/>
          </a:stretch>
        </p:blipFill>
        <p:spPr>
          <a:xfrm rot="10415658">
            <a:off x="5542734" y="6315088"/>
            <a:ext cx="3192782"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59"/>
                                        </p:tgtEl>
                                        <p:attrNameLst>
                                          <p:attrName>style.visibility</p:attrName>
                                        </p:attrNameLst>
                                      </p:cBhvr>
                                      <p:to>
                                        <p:strVal val="visible"/>
                                      </p:to>
                                    </p:set>
                                    <p:animEffect transition="in" filter="wipe(right)">
                                      <p:cBhvr>
                                        <p:cTn id="7"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a:off x="606873" y="654158"/>
            <a:ext cx="5350347" cy="7340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Timer expired</a:t>
            </a:r>
          </a:p>
          <a:p>
            <a:pPr lvl="0">
              <a:defRPr sz="1800">
                <a:solidFill>
                  <a:srgbClr val="000000"/>
                </a:solidFill>
              </a:defRPr>
            </a:pPr>
            <a:r>
              <a:rPr sz="2900">
                <a:solidFill>
                  <a:srgbClr val="2F5992"/>
                </a:solidFill>
              </a:rPr>
              <a:t>Resend message &amp; restart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p:txBody>
      </p:sp>
      <p:sp>
        <p:nvSpPr>
          <p:cNvPr id="263" name="Shape 263"/>
          <p:cNvSpPr/>
          <p:nvPr/>
        </p:nvSpPr>
        <p:spPr>
          <a:xfrm>
            <a:off x="7655831" y="723900"/>
            <a:ext cx="4128735" cy="73406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re-sent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264" name="Picture 263"/>
          <p:cNvPicPr/>
          <p:nvPr/>
        </p:nvPicPr>
        <p:blipFill>
          <a:blip r:embed="rId2">
            <a:extLst/>
          </a:blip>
          <a:stretch>
            <a:fillRect/>
          </a:stretch>
        </p:blipFill>
        <p:spPr>
          <a:xfrm rot="797278">
            <a:off x="5590722" y="1587024"/>
            <a:ext cx="2701396" cy="457904"/>
          </a:xfrm>
          <a:prstGeom prst="rect">
            <a:avLst/>
          </a:prstGeom>
        </p:spPr>
      </p:pic>
      <p:pic>
        <p:nvPicPr>
          <p:cNvPr id="266" name="Picture 265"/>
          <p:cNvPicPr/>
          <p:nvPr/>
        </p:nvPicPr>
        <p:blipFill>
          <a:blip r:embed="rId3">
            <a:extLst/>
          </a:blip>
          <a:stretch>
            <a:fillRect/>
          </a:stretch>
        </p:blipFill>
        <p:spPr>
          <a:xfrm rot="10415658">
            <a:off x="5542734" y="2542056"/>
            <a:ext cx="3192782" cy="457904"/>
          </a:xfrm>
          <a:prstGeom prst="rect">
            <a:avLst/>
          </a:prstGeom>
        </p:spPr>
      </p:pic>
      <p:pic>
        <p:nvPicPr>
          <p:cNvPr id="268" name="Picture 267"/>
          <p:cNvPicPr/>
          <p:nvPr/>
        </p:nvPicPr>
        <p:blipFill>
          <a:blip r:embed="rId4">
            <a:extLst/>
          </a:blip>
          <a:stretch>
            <a:fillRect/>
          </a:stretch>
        </p:blipFill>
        <p:spPr>
          <a:xfrm rot="1061840">
            <a:off x="5591866" y="3454695"/>
            <a:ext cx="1525070" cy="457904"/>
          </a:xfrm>
          <a:prstGeom prst="rect">
            <a:avLst/>
          </a:prstGeom>
        </p:spPr>
      </p:pic>
      <p:pic>
        <p:nvPicPr>
          <p:cNvPr id="270"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pic>
        <p:nvPicPr>
          <p:cNvPr id="271" name="Picture 270"/>
          <p:cNvPicPr/>
          <p:nvPr/>
        </p:nvPicPr>
        <p:blipFill>
          <a:blip r:embed="rId6">
            <a:extLst/>
          </a:blip>
          <a:stretch>
            <a:fillRect/>
          </a:stretch>
        </p:blipFill>
        <p:spPr>
          <a:xfrm rot="986629">
            <a:off x="5839178" y="5401848"/>
            <a:ext cx="1984715" cy="457905"/>
          </a:xfrm>
          <a:prstGeom prst="rect">
            <a:avLst/>
          </a:prstGeom>
        </p:spPr>
      </p:pic>
      <p:pic>
        <p:nvPicPr>
          <p:cNvPr id="273" name="Picture 272"/>
          <p:cNvPicPr/>
          <p:nvPr/>
        </p:nvPicPr>
        <p:blipFill>
          <a:blip r:embed="rId3">
            <a:extLst/>
          </a:blip>
          <a:stretch>
            <a:fillRect/>
          </a:stretch>
        </p:blipFill>
        <p:spPr>
          <a:xfrm rot="10415658">
            <a:off x="5542734" y="6315088"/>
            <a:ext cx="3192782" cy="457905"/>
          </a:xfrm>
          <a:prstGeom prst="rect">
            <a:avLst/>
          </a:prstGeom>
        </p:spPr>
      </p:pic>
      <p:pic>
        <p:nvPicPr>
          <p:cNvPr id="275" name="Picture 274"/>
          <p:cNvPicPr/>
          <p:nvPr/>
        </p:nvPicPr>
        <p:blipFill>
          <a:blip r:embed="rId7">
            <a:extLst/>
          </a:blip>
          <a:stretch>
            <a:fillRect/>
          </a:stretch>
        </p:blipFill>
        <p:spPr>
          <a:xfrm rot="972048">
            <a:off x="5529386" y="7334378"/>
            <a:ext cx="2341791"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75"/>
                                        </p:tgtEl>
                                        <p:attrNameLst>
                                          <p:attrName>style.visibility</p:attrName>
                                        </p:attrNameLst>
                                      </p:cBhvr>
                                      <p:to>
                                        <p:strVal val="visible"/>
                                      </p:to>
                                    </p:set>
                                    <p:animEffect transition="in" filter="wipe(left)">
                                      <p:cBhvr>
                                        <p:cTn id="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606873" y="654158"/>
            <a:ext cx="5350347" cy="8305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Timer expired</a:t>
            </a:r>
          </a:p>
          <a:p>
            <a:pPr lvl="0">
              <a:defRPr sz="1800">
                <a:solidFill>
                  <a:srgbClr val="000000"/>
                </a:solidFill>
              </a:defRPr>
            </a:pPr>
            <a:r>
              <a:rPr sz="2900">
                <a:solidFill>
                  <a:srgbClr val="2F5992"/>
                </a:solidFill>
              </a:rPr>
              <a:t>Resend message &amp; restart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ACK received!</a:t>
            </a:r>
          </a:p>
          <a:p>
            <a:pPr lvl="0">
              <a:defRPr sz="1800">
                <a:solidFill>
                  <a:srgbClr val="000000"/>
                </a:solidFill>
              </a:defRPr>
            </a:pPr>
            <a:r>
              <a:rPr sz="2900">
                <a:solidFill>
                  <a:srgbClr val="2F5992"/>
                </a:solidFill>
              </a:rPr>
              <a:t>Send message &amp; start timer</a:t>
            </a:r>
          </a:p>
          <a:p>
            <a:pPr lvl="0">
              <a:defRPr sz="1800">
                <a:solidFill>
                  <a:srgbClr val="000000"/>
                </a:solidFill>
              </a:defRPr>
            </a:pPr>
            <a:r>
              <a:rPr sz="2900">
                <a:solidFill>
                  <a:srgbClr val="2F5992"/>
                </a:solidFill>
              </a:rPr>
              <a:t>.</a:t>
            </a:r>
          </a:p>
          <a:p>
            <a:pPr lvl="0">
              <a:defRPr sz="1800">
                <a:solidFill>
                  <a:srgbClr val="000000"/>
                </a:solidFill>
              </a:defRPr>
            </a:pPr>
            <a:r>
              <a:rPr sz="2900">
                <a:solidFill>
                  <a:srgbClr val="2F5992"/>
                </a:solidFill>
              </a:rPr>
              <a:t>.</a:t>
            </a:r>
          </a:p>
          <a:p>
            <a:pPr lvl="0">
              <a:defRPr sz="1800">
                <a:solidFill>
                  <a:srgbClr val="000000"/>
                </a:solidFill>
              </a:defRPr>
            </a:pPr>
            <a:r>
              <a:rPr sz="2900">
                <a:solidFill>
                  <a:srgbClr val="2F5992"/>
                </a:solidFill>
              </a:rPr>
              <a:t>.</a:t>
            </a:r>
          </a:p>
        </p:txBody>
      </p:sp>
      <p:sp>
        <p:nvSpPr>
          <p:cNvPr id="279" name="Shape 279"/>
          <p:cNvSpPr/>
          <p:nvPr/>
        </p:nvSpPr>
        <p:spPr>
          <a:xfrm>
            <a:off x="7655831" y="723900"/>
            <a:ext cx="4128735" cy="83058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re-sent message</a:t>
            </a:r>
          </a:p>
          <a:p>
            <a:pPr lvl="0">
              <a:defRPr sz="1800">
                <a:solidFill>
                  <a:srgbClr val="000000"/>
                </a:solidFill>
              </a:defRPr>
            </a:pPr>
            <a:r>
              <a:rPr sz="2900">
                <a:solidFill>
                  <a:srgbClr val="B7292B"/>
                </a:solidFill>
              </a:rPr>
              <a:t>Send ACK</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p>
          <a:p>
            <a:pPr lvl="0">
              <a:defRPr sz="1800">
                <a:solidFill>
                  <a:srgbClr val="000000"/>
                </a:solidFill>
              </a:defRPr>
            </a:pPr>
            <a:r>
              <a:rPr sz="2900">
                <a:solidFill>
                  <a:srgbClr val="B7292B"/>
                </a:solidFill>
              </a:rPr>
              <a:t>.</a:t>
            </a:r>
          </a:p>
          <a:p>
            <a:pPr lvl="0">
              <a:defRPr sz="1800">
                <a:solidFill>
                  <a:srgbClr val="000000"/>
                </a:solidFill>
              </a:defRPr>
            </a:pPr>
            <a:r>
              <a:rPr sz="2900">
                <a:solidFill>
                  <a:srgbClr val="B7292B"/>
                </a:solidFill>
              </a:rPr>
              <a:t>.</a:t>
            </a:r>
          </a:p>
        </p:txBody>
      </p:sp>
      <p:pic>
        <p:nvPicPr>
          <p:cNvPr id="280" name="Picture 279"/>
          <p:cNvPicPr/>
          <p:nvPr/>
        </p:nvPicPr>
        <p:blipFill>
          <a:blip r:embed="rId2">
            <a:extLst/>
          </a:blip>
          <a:stretch>
            <a:fillRect/>
          </a:stretch>
        </p:blipFill>
        <p:spPr>
          <a:xfrm rot="797278">
            <a:off x="5590722" y="1587024"/>
            <a:ext cx="2701396" cy="457904"/>
          </a:xfrm>
          <a:prstGeom prst="rect">
            <a:avLst/>
          </a:prstGeom>
        </p:spPr>
      </p:pic>
      <p:pic>
        <p:nvPicPr>
          <p:cNvPr id="282" name="Picture 281"/>
          <p:cNvPicPr/>
          <p:nvPr/>
        </p:nvPicPr>
        <p:blipFill>
          <a:blip r:embed="rId3">
            <a:extLst/>
          </a:blip>
          <a:stretch>
            <a:fillRect/>
          </a:stretch>
        </p:blipFill>
        <p:spPr>
          <a:xfrm rot="10415658">
            <a:off x="5542734" y="2542056"/>
            <a:ext cx="3192782" cy="457904"/>
          </a:xfrm>
          <a:prstGeom prst="rect">
            <a:avLst/>
          </a:prstGeom>
        </p:spPr>
      </p:pic>
      <p:pic>
        <p:nvPicPr>
          <p:cNvPr id="284" name="Picture 283"/>
          <p:cNvPicPr/>
          <p:nvPr/>
        </p:nvPicPr>
        <p:blipFill>
          <a:blip r:embed="rId4">
            <a:extLst/>
          </a:blip>
          <a:stretch>
            <a:fillRect/>
          </a:stretch>
        </p:blipFill>
        <p:spPr>
          <a:xfrm rot="1061840">
            <a:off x="5591866" y="3454695"/>
            <a:ext cx="1525070" cy="457904"/>
          </a:xfrm>
          <a:prstGeom prst="rect">
            <a:avLst/>
          </a:prstGeom>
        </p:spPr>
      </p:pic>
      <p:pic>
        <p:nvPicPr>
          <p:cNvPr id="286" name="Skull_&amp;_Crossbones_BW.png"/>
          <p:cNvPicPr/>
          <p:nvPr/>
        </p:nvPicPr>
        <p:blipFill>
          <a:blip r:embed="rId5">
            <a:extLst/>
          </a:blip>
          <a:stretch>
            <a:fillRect/>
          </a:stretch>
        </p:blipFill>
        <p:spPr>
          <a:xfrm>
            <a:off x="6960335" y="3416784"/>
            <a:ext cx="742151" cy="1034574"/>
          </a:xfrm>
          <a:prstGeom prst="rect">
            <a:avLst/>
          </a:prstGeom>
          <a:ln w="12700">
            <a:miter lim="400000"/>
          </a:ln>
        </p:spPr>
      </p:pic>
      <p:pic>
        <p:nvPicPr>
          <p:cNvPr id="287" name="Picture 286"/>
          <p:cNvPicPr/>
          <p:nvPr/>
        </p:nvPicPr>
        <p:blipFill>
          <a:blip r:embed="rId6">
            <a:extLst/>
          </a:blip>
          <a:stretch>
            <a:fillRect/>
          </a:stretch>
        </p:blipFill>
        <p:spPr>
          <a:xfrm rot="986629">
            <a:off x="5839178" y="5401848"/>
            <a:ext cx="1984715" cy="457905"/>
          </a:xfrm>
          <a:prstGeom prst="rect">
            <a:avLst/>
          </a:prstGeom>
        </p:spPr>
      </p:pic>
      <p:pic>
        <p:nvPicPr>
          <p:cNvPr id="289" name="Picture 288"/>
          <p:cNvPicPr/>
          <p:nvPr/>
        </p:nvPicPr>
        <p:blipFill>
          <a:blip r:embed="rId3">
            <a:extLst/>
          </a:blip>
          <a:stretch>
            <a:fillRect/>
          </a:stretch>
        </p:blipFill>
        <p:spPr>
          <a:xfrm rot="10415658">
            <a:off x="5542734" y="6315088"/>
            <a:ext cx="3192782" cy="457905"/>
          </a:xfrm>
          <a:prstGeom prst="rect">
            <a:avLst/>
          </a:prstGeom>
        </p:spPr>
      </p:pic>
      <p:pic>
        <p:nvPicPr>
          <p:cNvPr id="291" name="Picture 290"/>
          <p:cNvPicPr/>
          <p:nvPr/>
        </p:nvPicPr>
        <p:blipFill>
          <a:blip r:embed="rId7">
            <a:extLst/>
          </a:blip>
          <a:stretch>
            <a:fillRect/>
          </a:stretch>
        </p:blipFill>
        <p:spPr>
          <a:xfrm rot="972048">
            <a:off x="5529386" y="7334378"/>
            <a:ext cx="2341791" cy="45790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icture 293"/>
          <p:cNvPicPr/>
          <p:nvPr/>
        </p:nvPicPr>
        <p:blipFill>
          <a:blip r:embed="rId3">
            <a:extLst/>
          </a:blip>
          <a:stretch>
            <a:fillRect/>
          </a:stretch>
        </p:blipFill>
        <p:spPr>
          <a:xfrm>
            <a:off x="6527800" y="4889500"/>
            <a:ext cx="5880100" cy="4267200"/>
          </a:xfrm>
          <a:prstGeom prst="rect">
            <a:avLst/>
          </a:prstGeom>
        </p:spPr>
      </p:pic>
      <p:pic>
        <p:nvPicPr>
          <p:cNvPr id="295" name="Picture 294"/>
          <p:cNvPicPr/>
          <p:nvPr/>
        </p:nvPicPr>
        <p:blipFill>
          <a:blip r:embed="rId4">
            <a:extLst/>
          </a:blip>
          <a:stretch>
            <a:fillRect/>
          </a:stretch>
        </p:blipFill>
        <p:spPr>
          <a:xfrm>
            <a:off x="6527800" y="628650"/>
            <a:ext cx="5880101" cy="4267200"/>
          </a:xfrm>
          <a:prstGeom prst="rect">
            <a:avLst/>
          </a:prstGeom>
        </p:spPr>
      </p:pic>
      <p:pic>
        <p:nvPicPr>
          <p:cNvPr id="296" name="Picture 295"/>
          <p:cNvPicPr/>
          <p:nvPr/>
        </p:nvPicPr>
        <p:blipFill>
          <a:blip r:embed="rId5">
            <a:extLst/>
          </a:blip>
          <a:stretch>
            <a:fillRect/>
          </a:stretch>
        </p:blipFill>
        <p:spPr>
          <a:xfrm>
            <a:off x="609600" y="609599"/>
            <a:ext cx="5918201" cy="85471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96"/>
                                        </p:tgtEl>
                                        <p:attrNameLst>
                                          <p:attrName>style.visibility</p:attrName>
                                        </p:attrNameLst>
                                      </p:cBhvr>
                                      <p:to>
                                        <p:strVal val="visible"/>
                                      </p:to>
                                    </p:set>
                                    <p:anim calcmode="lin" valueType="num">
                                      <p:cBhvr>
                                        <p:cTn id="7" dur="400" fill="hold"/>
                                        <p:tgtEl>
                                          <p:spTgt spid="296"/>
                                        </p:tgtEl>
                                        <p:attrNameLst>
                                          <p:attrName>ppt_w</p:attrName>
                                        </p:attrNameLst>
                                      </p:cBhvr>
                                      <p:tavLst>
                                        <p:tav tm="0">
                                          <p:val>
                                            <p:fltVal val="0"/>
                                          </p:val>
                                        </p:tav>
                                        <p:tav tm="100000">
                                          <p:val>
                                            <p:strVal val="#ppt_w"/>
                                          </p:val>
                                        </p:tav>
                                      </p:tavLst>
                                    </p:anim>
                                    <p:anim calcmode="lin" valueType="num">
                                      <p:cBhvr>
                                        <p:cTn id="8" dur="400" fill="hold"/>
                                        <p:tgtEl>
                                          <p:spTgt spid="29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295"/>
                                        </p:tgtEl>
                                        <p:attrNameLst>
                                          <p:attrName>style.visibility</p:attrName>
                                        </p:attrNameLst>
                                      </p:cBhvr>
                                      <p:to>
                                        <p:strVal val="visible"/>
                                      </p:to>
                                    </p:set>
                                    <p:anim calcmode="lin" valueType="num">
                                      <p:cBhvr>
                                        <p:cTn id="13" dur="400" fill="hold"/>
                                        <p:tgtEl>
                                          <p:spTgt spid="295"/>
                                        </p:tgtEl>
                                        <p:attrNameLst>
                                          <p:attrName>ppt_w</p:attrName>
                                        </p:attrNameLst>
                                      </p:cBhvr>
                                      <p:tavLst>
                                        <p:tav tm="0">
                                          <p:val>
                                            <p:fltVal val="0"/>
                                          </p:val>
                                        </p:tav>
                                        <p:tav tm="100000">
                                          <p:val>
                                            <p:strVal val="#ppt_w"/>
                                          </p:val>
                                        </p:tav>
                                      </p:tavLst>
                                    </p:anim>
                                    <p:anim calcmode="lin" valueType="num">
                                      <p:cBhvr>
                                        <p:cTn id="14" dur="400" fill="hold"/>
                                        <p:tgtEl>
                                          <p:spTgt spid="29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294"/>
                                        </p:tgtEl>
                                        <p:attrNameLst>
                                          <p:attrName>style.visibility</p:attrName>
                                        </p:attrNameLst>
                                      </p:cBhvr>
                                      <p:to>
                                        <p:strVal val="visible"/>
                                      </p:to>
                                    </p:set>
                                    <p:anim calcmode="lin" valueType="num">
                                      <p:cBhvr>
                                        <p:cTn id="19" dur="400" fill="hold"/>
                                        <p:tgtEl>
                                          <p:spTgt spid="294"/>
                                        </p:tgtEl>
                                        <p:attrNameLst>
                                          <p:attrName>ppt_w</p:attrName>
                                        </p:attrNameLst>
                                      </p:cBhvr>
                                      <p:tavLst>
                                        <p:tav tm="0">
                                          <p:val>
                                            <p:fltVal val="0"/>
                                          </p:val>
                                        </p:tav>
                                        <p:tav tm="100000">
                                          <p:val>
                                            <p:strVal val="#ppt_w"/>
                                          </p:val>
                                        </p:tav>
                                      </p:tavLst>
                                    </p:anim>
                                    <p:anim calcmode="lin" valueType="num">
                                      <p:cBhvr>
                                        <p:cTn id="20" dur="400" fill="hold"/>
                                        <p:tgtEl>
                                          <p:spTgt spid="2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advAuto="0"/>
      <p:bldP spid="295" grpId="0" animBg="1" advAuto="0"/>
      <p:bldP spid="29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normAutofit/>
          </a:bodyPr>
          <a:lstStyle/>
          <a:p>
            <a:pPr lvl="0">
              <a:defRPr sz="1800">
                <a:solidFill>
                  <a:srgbClr val="000000"/>
                </a:solidFill>
              </a:defRPr>
            </a:pPr>
            <a:r>
              <a:rPr lang="en-US" sz="7000" dirty="0">
                <a:solidFill>
                  <a:srgbClr val="FFFFFF">
                    <a:alpha val="95000"/>
                  </a:srgbClr>
                </a:solidFill>
              </a:rPr>
              <a:t>Little’s Law</a:t>
            </a:r>
            <a:br>
              <a:rPr lang="en-US" sz="7000" dirty="0">
                <a:solidFill>
                  <a:srgbClr val="FFFFFF">
                    <a:alpha val="95000"/>
                  </a:srgbClr>
                </a:solidFill>
              </a:rPr>
            </a:br>
            <a:r>
              <a:rPr lang="en-US" sz="3600" dirty="0">
                <a:solidFill>
                  <a:srgbClr val="FFFFFF">
                    <a:alpha val="95000"/>
                  </a:srgbClr>
                </a:solidFill>
              </a:rPr>
              <a:t>(John Little, MIT, 1954)</a:t>
            </a:r>
            <a:endParaRPr sz="3600" dirty="0">
              <a:solidFill>
                <a:srgbClr val="FFFFFF">
                  <a:alpha val="95000"/>
                </a:srgbClr>
              </a:solidFill>
            </a:endParaRPr>
          </a:p>
        </p:txBody>
      </p:sp>
      <p:sp>
        <p:nvSpPr>
          <p:cNvPr id="80" name="Shape 80"/>
          <p:cNvSpPr>
            <a:spLocks noGrp="1"/>
          </p:cNvSpPr>
          <p:nvPr>
            <p:ph type="body" idx="1"/>
          </p:nvPr>
        </p:nvSpPr>
        <p:spPr>
          <a:prstGeom prst="rect">
            <a:avLst/>
          </a:prstGeom>
        </p:spPr>
        <p:txBody>
          <a:bodyPr/>
          <a:lstStyle/>
          <a:p>
            <a:pPr lvl="0">
              <a:buBlip>
                <a:blip r:embed="rId3"/>
              </a:buBlip>
              <a:defRPr sz="1800">
                <a:solidFill>
                  <a:srgbClr val="000000"/>
                </a:solidFill>
              </a:defRPr>
            </a:pPr>
            <a:r>
              <a:rPr lang="en-US" sz="4300" dirty="0">
                <a:solidFill>
                  <a:srgbClr val="546056"/>
                </a:solidFill>
              </a:rPr>
              <a:t>Occupancy = Latency x Throughput</a:t>
            </a:r>
            <a:endParaRPr sz="4300" dirty="0">
              <a:solidFill>
                <a:srgbClr val="546056"/>
              </a:solidFill>
            </a:endParaRPr>
          </a:p>
          <a:p>
            <a:pPr lvl="0">
              <a:buBlip>
                <a:blip r:embed="rId3"/>
              </a:buBlip>
              <a:defRPr sz="1800">
                <a:solidFill>
                  <a:srgbClr val="000000"/>
                </a:solidFill>
              </a:defRPr>
            </a:pPr>
            <a:r>
              <a:rPr lang="en-US" sz="4300" dirty="0">
                <a:solidFill>
                  <a:srgbClr val="546056"/>
                </a:solidFill>
              </a:rPr>
              <a:t>count = count/time x time</a:t>
            </a:r>
            <a:endParaRPr sz="4300" dirty="0">
              <a:solidFill>
                <a:srgbClr val="546056"/>
              </a:solidFill>
            </a:endParaRPr>
          </a:p>
          <a:p>
            <a:pPr lvl="0">
              <a:buBlip>
                <a:blip r:embed="rId3"/>
              </a:buBlip>
              <a:defRPr sz="1800">
                <a:solidFill>
                  <a:srgbClr val="000000"/>
                </a:solidFill>
              </a:defRPr>
            </a:pPr>
            <a:r>
              <a:rPr lang="en-US" sz="4300" dirty="0">
                <a:solidFill>
                  <a:srgbClr val="546056"/>
                </a:solidFill>
              </a:rPr>
              <a:t>O = L x T  </a:t>
            </a:r>
            <a:r>
              <a:rPr lang="en-US" sz="4300" dirty="0">
                <a:solidFill>
                  <a:srgbClr val="546056"/>
                </a:solidFill>
                <a:sym typeface="Wingdings" panose="05000000000000000000" pitchFamily="2" charset="2"/>
              </a:rPr>
              <a:t>  L = O / T   T = O / L</a:t>
            </a:r>
            <a:endParaRPr sz="4300" dirty="0">
              <a:solidFill>
                <a:srgbClr val="546056"/>
              </a:solidFill>
            </a:endParaRPr>
          </a:p>
        </p:txBody>
      </p:sp>
    </p:spTree>
    <p:extLst>
      <p:ext uri="{BB962C8B-B14F-4D97-AF65-F5344CB8AC3E}">
        <p14:creationId xmlns:p14="http://schemas.microsoft.com/office/powerpoint/2010/main" val="17815743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1900598" y="654158"/>
            <a:ext cx="2762896" cy="2514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p:txBody>
      </p:sp>
      <p:sp>
        <p:nvSpPr>
          <p:cNvPr id="301" name="Shape 301"/>
          <p:cNvSpPr/>
          <p:nvPr/>
        </p:nvSpPr>
        <p:spPr>
          <a:xfrm>
            <a:off x="9095492" y="723900"/>
            <a:ext cx="1249413" cy="20320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302" name="Picture 301"/>
          <p:cNvPicPr/>
          <p:nvPr/>
        </p:nvPicPr>
        <p:blipFill>
          <a:blip r:embed="rId3">
            <a:extLst/>
          </a:blip>
          <a:stretch>
            <a:fillRect/>
          </a:stretch>
        </p:blipFill>
        <p:spPr>
          <a:xfrm rot="1109506">
            <a:off x="4708668" y="1712135"/>
            <a:ext cx="3638141"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02"/>
                                        </p:tgtEl>
                                        <p:attrNameLst>
                                          <p:attrName>style.visibility</p:attrName>
                                        </p:attrNameLst>
                                      </p:cBhvr>
                                      <p:to>
                                        <p:strVal val="visible"/>
                                      </p:to>
                                    </p:set>
                                    <p:animEffect transition="in" filter="wipe(left)">
                                      <p:cBhvr>
                                        <p:cTn id="7"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UDP Problems</a:t>
            </a:r>
          </a:p>
        </p:txBody>
      </p:sp>
      <p:sp>
        <p:nvSpPr>
          <p:cNvPr id="40" name="Shape 40"/>
          <p:cNvSpPr>
            <a:spLocks noGrp="1"/>
          </p:cNvSpPr>
          <p:nvPr>
            <p:ph type="body" idx="1"/>
          </p:nvPr>
        </p:nvSpPr>
        <p:spPr>
          <a:prstGeom prst="rect">
            <a:avLst/>
          </a:prstGeom>
        </p:spPr>
        <p:txBody>
          <a:bodyPr/>
          <a:lstStyle/>
          <a:p>
            <a:pPr lvl="0">
              <a:buBlip>
                <a:blip r:embed="rId3"/>
              </a:buBlip>
              <a:defRPr sz="1800">
                <a:solidFill>
                  <a:srgbClr val="000000"/>
                </a:solidFill>
              </a:defRPr>
            </a:pPr>
            <a:r>
              <a:rPr sz="4300">
                <a:solidFill>
                  <a:srgbClr val="546056"/>
                </a:solidFill>
              </a:rPr>
              <a:t>Packets have to be resent</a:t>
            </a:r>
          </a:p>
          <a:p>
            <a:pPr lvl="0">
              <a:buBlip>
                <a:blip r:embed="rId3"/>
              </a:buBlip>
              <a:defRPr sz="1800">
                <a:solidFill>
                  <a:srgbClr val="000000"/>
                </a:solidFill>
              </a:defRPr>
            </a:pPr>
            <a:r>
              <a:rPr sz="4300">
                <a:solidFill>
                  <a:srgbClr val="546056"/>
                </a:solidFill>
              </a:rPr>
              <a:t>Packets arrive duplicated or out of order</a:t>
            </a:r>
          </a:p>
          <a:p>
            <a:pPr lvl="0">
              <a:buBlip>
                <a:blip r:embed="rId3"/>
              </a:buBlip>
              <a:defRPr sz="1800">
                <a:solidFill>
                  <a:srgbClr val="000000"/>
                </a:solidFill>
              </a:defRPr>
            </a:pPr>
            <a:r>
              <a:rPr sz="4300">
                <a:solidFill>
                  <a:srgbClr val="546056"/>
                </a:solidFill>
              </a:rPr>
              <a:t>Have to split data across packets</a:t>
            </a:r>
          </a:p>
          <a:p>
            <a:pPr lvl="0">
              <a:buBlip>
                <a:blip r:embed="rId3"/>
              </a:buBlip>
              <a:defRPr sz="1800">
                <a:solidFill>
                  <a:srgbClr val="000000"/>
                </a:solidFill>
              </a:defRPr>
            </a:pPr>
            <a:r>
              <a:rPr sz="4300">
                <a:solidFill>
                  <a:srgbClr val="546056"/>
                </a:solidFill>
              </a:rPr>
              <a:t>Can overwhelm connection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1900598" y="654158"/>
            <a:ext cx="2762896" cy="2997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p:txBody>
      </p:sp>
      <p:sp>
        <p:nvSpPr>
          <p:cNvPr id="308" name="Shape 308"/>
          <p:cNvSpPr/>
          <p:nvPr/>
        </p:nvSpPr>
        <p:spPr>
          <a:xfrm>
            <a:off x="9095492" y="723900"/>
            <a:ext cx="1249413" cy="20320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p:txBody>
      </p:sp>
      <p:pic>
        <p:nvPicPr>
          <p:cNvPr id="309" name="Picture 308"/>
          <p:cNvPicPr/>
          <p:nvPr/>
        </p:nvPicPr>
        <p:blipFill>
          <a:blip r:embed="rId2">
            <a:extLst/>
          </a:blip>
          <a:stretch>
            <a:fillRect/>
          </a:stretch>
        </p:blipFill>
        <p:spPr>
          <a:xfrm rot="1109506">
            <a:off x="4708668" y="1712135"/>
            <a:ext cx="3638141" cy="457904"/>
          </a:xfrm>
          <a:prstGeom prst="rect">
            <a:avLst/>
          </a:prstGeom>
        </p:spPr>
      </p:pic>
      <p:pic>
        <p:nvPicPr>
          <p:cNvPr id="311" name="Picture 310"/>
          <p:cNvPicPr/>
          <p:nvPr/>
        </p:nvPicPr>
        <p:blipFill>
          <a:blip r:embed="rId3">
            <a:extLst/>
          </a:blip>
          <a:stretch>
            <a:fillRect/>
          </a:stretch>
        </p:blipFill>
        <p:spPr>
          <a:xfrm rot="1142496">
            <a:off x="4702924" y="2301121"/>
            <a:ext cx="3648757"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11"/>
                                        </p:tgtEl>
                                        <p:attrNameLst>
                                          <p:attrName>style.visibility</p:attrName>
                                        </p:attrNameLst>
                                      </p:cBhvr>
                                      <p:to>
                                        <p:strVal val="visible"/>
                                      </p:to>
                                    </p:set>
                                    <p:animEffect transition="in" filter="wipe(left)">
                                      <p:cBhvr>
                                        <p:cTn id="7"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nvSpPr>
        <p:spPr>
          <a:xfrm>
            <a:off x="1900598" y="654158"/>
            <a:ext cx="2762896" cy="2997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p:txBody>
      </p:sp>
      <p:sp>
        <p:nvSpPr>
          <p:cNvPr id="315" name="Shape 315"/>
          <p:cNvSpPr/>
          <p:nvPr/>
        </p:nvSpPr>
        <p:spPr>
          <a:xfrm>
            <a:off x="8215834" y="723900"/>
            <a:ext cx="3008729" cy="25146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p:txBody>
      </p:sp>
      <p:pic>
        <p:nvPicPr>
          <p:cNvPr id="316" name="Picture 315"/>
          <p:cNvPicPr/>
          <p:nvPr/>
        </p:nvPicPr>
        <p:blipFill>
          <a:blip r:embed="rId2">
            <a:extLst/>
          </a:blip>
          <a:stretch>
            <a:fillRect/>
          </a:stretch>
        </p:blipFill>
        <p:spPr>
          <a:xfrm rot="1109506">
            <a:off x="4708668" y="1712135"/>
            <a:ext cx="3638141" cy="457904"/>
          </a:xfrm>
          <a:prstGeom prst="rect">
            <a:avLst/>
          </a:prstGeom>
        </p:spPr>
      </p:pic>
      <p:pic>
        <p:nvPicPr>
          <p:cNvPr id="318" name="Picture 317"/>
          <p:cNvPicPr/>
          <p:nvPr/>
        </p:nvPicPr>
        <p:blipFill>
          <a:blip r:embed="rId3">
            <a:extLst/>
          </a:blip>
          <a:stretch>
            <a:fillRect/>
          </a:stretch>
        </p:blipFill>
        <p:spPr>
          <a:xfrm rot="1142496">
            <a:off x="4702924" y="2301121"/>
            <a:ext cx="3648757" cy="457905"/>
          </a:xfrm>
          <a:prstGeom prst="rect">
            <a:avLst/>
          </a:prstGeom>
        </p:spPr>
      </p:pic>
      <p:pic>
        <p:nvPicPr>
          <p:cNvPr id="320" name="Picture 319"/>
          <p:cNvPicPr/>
          <p:nvPr/>
        </p:nvPicPr>
        <p:blipFill>
          <a:blip r:embed="rId4">
            <a:extLst/>
          </a:blip>
          <a:stretch>
            <a:fillRect/>
          </a:stretch>
        </p:blipFill>
        <p:spPr>
          <a:xfrm rot="9638364">
            <a:off x="4635319" y="2987531"/>
            <a:ext cx="3680384"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20"/>
                                        </p:tgtEl>
                                        <p:attrNameLst>
                                          <p:attrName>style.visibility</p:attrName>
                                        </p:attrNameLst>
                                      </p:cBhvr>
                                      <p:to>
                                        <p:strVal val="visible"/>
                                      </p:to>
                                    </p:set>
                                    <p:animEffect transition="in" filter="wipe(right)">
                                      <p:cBhvr>
                                        <p:cTn id="7"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1900598" y="654158"/>
            <a:ext cx="2762896" cy="2997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p:txBody>
      </p:sp>
      <p:sp>
        <p:nvSpPr>
          <p:cNvPr id="324" name="Shape 324"/>
          <p:cNvSpPr/>
          <p:nvPr/>
        </p:nvSpPr>
        <p:spPr>
          <a:xfrm>
            <a:off x="8215834" y="723900"/>
            <a:ext cx="3008729" cy="2997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p:txBody>
      </p:sp>
      <p:pic>
        <p:nvPicPr>
          <p:cNvPr id="325" name="Picture 324"/>
          <p:cNvPicPr/>
          <p:nvPr/>
        </p:nvPicPr>
        <p:blipFill>
          <a:blip r:embed="rId2">
            <a:extLst/>
          </a:blip>
          <a:stretch>
            <a:fillRect/>
          </a:stretch>
        </p:blipFill>
        <p:spPr>
          <a:xfrm rot="1109506">
            <a:off x="4708668" y="1712135"/>
            <a:ext cx="3638141" cy="457904"/>
          </a:xfrm>
          <a:prstGeom prst="rect">
            <a:avLst/>
          </a:prstGeom>
        </p:spPr>
      </p:pic>
      <p:pic>
        <p:nvPicPr>
          <p:cNvPr id="327" name="Picture 326"/>
          <p:cNvPicPr/>
          <p:nvPr/>
        </p:nvPicPr>
        <p:blipFill>
          <a:blip r:embed="rId3">
            <a:extLst/>
          </a:blip>
          <a:stretch>
            <a:fillRect/>
          </a:stretch>
        </p:blipFill>
        <p:spPr>
          <a:xfrm rot="1142496">
            <a:off x="4702924" y="2301121"/>
            <a:ext cx="3648757" cy="457905"/>
          </a:xfrm>
          <a:prstGeom prst="rect">
            <a:avLst/>
          </a:prstGeom>
        </p:spPr>
      </p:pic>
      <p:pic>
        <p:nvPicPr>
          <p:cNvPr id="329" name="Picture 328"/>
          <p:cNvPicPr/>
          <p:nvPr/>
        </p:nvPicPr>
        <p:blipFill>
          <a:blip r:embed="rId4">
            <a:extLst/>
          </a:blip>
          <a:stretch>
            <a:fillRect/>
          </a:stretch>
        </p:blipFill>
        <p:spPr>
          <a:xfrm rot="9638364">
            <a:off x="4635319" y="2987531"/>
            <a:ext cx="3680384" cy="457904"/>
          </a:xfrm>
          <a:prstGeom prst="rect">
            <a:avLst/>
          </a:prstGeom>
        </p:spPr>
      </p:pic>
      <p:pic>
        <p:nvPicPr>
          <p:cNvPr id="331" name="Picture 330"/>
          <p:cNvPicPr/>
          <p:nvPr/>
        </p:nvPicPr>
        <p:blipFill>
          <a:blip r:embed="rId5">
            <a:extLst/>
          </a:blip>
          <a:stretch>
            <a:fillRect/>
          </a:stretch>
        </p:blipFill>
        <p:spPr>
          <a:xfrm rot="9416924">
            <a:off x="6562722" y="3337123"/>
            <a:ext cx="1716164" cy="457904"/>
          </a:xfrm>
          <a:prstGeom prst="rect">
            <a:avLst/>
          </a:prstGeom>
        </p:spPr>
      </p:pic>
      <p:pic>
        <p:nvPicPr>
          <p:cNvPr id="333"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1"/>
                                        </p:tgtEl>
                                        <p:attrNameLst>
                                          <p:attrName>style.visibility</p:attrName>
                                        </p:attrNameLst>
                                      </p:cBhvr>
                                      <p:to>
                                        <p:strVal val="visible"/>
                                      </p:to>
                                    </p:set>
                                    <p:animEffect transition="in" filter="wipe(right)">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333"/>
                                        </p:tgtEl>
                                        <p:attrNameLst>
                                          <p:attrName>style.visibility</p:attrName>
                                        </p:attrNameLst>
                                      </p:cBhvr>
                                      <p:to>
                                        <p:strVal val="visible"/>
                                      </p:to>
                                    </p:set>
                                    <p:animEffect transition="in" filter="wipe(down)">
                                      <p:cBhvr>
                                        <p:cTn id="12" dur="3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animBg="1" advAuto="0"/>
      <p:bldP spid="33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1869217" y="654158"/>
            <a:ext cx="2825658" cy="3479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p:txBody>
      </p:sp>
      <p:sp>
        <p:nvSpPr>
          <p:cNvPr id="336" name="Shape 336"/>
          <p:cNvSpPr/>
          <p:nvPr/>
        </p:nvSpPr>
        <p:spPr>
          <a:xfrm>
            <a:off x="8215834" y="723900"/>
            <a:ext cx="3008729" cy="2997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p:txBody>
      </p:sp>
      <p:pic>
        <p:nvPicPr>
          <p:cNvPr id="337" name="Picture 336"/>
          <p:cNvPicPr/>
          <p:nvPr/>
        </p:nvPicPr>
        <p:blipFill>
          <a:blip r:embed="rId2">
            <a:extLst/>
          </a:blip>
          <a:stretch>
            <a:fillRect/>
          </a:stretch>
        </p:blipFill>
        <p:spPr>
          <a:xfrm rot="1109506">
            <a:off x="4708668" y="1712135"/>
            <a:ext cx="3638141" cy="457904"/>
          </a:xfrm>
          <a:prstGeom prst="rect">
            <a:avLst/>
          </a:prstGeom>
        </p:spPr>
      </p:pic>
      <p:pic>
        <p:nvPicPr>
          <p:cNvPr id="339" name="Picture 338"/>
          <p:cNvPicPr/>
          <p:nvPr/>
        </p:nvPicPr>
        <p:blipFill>
          <a:blip r:embed="rId3">
            <a:extLst/>
          </a:blip>
          <a:stretch>
            <a:fillRect/>
          </a:stretch>
        </p:blipFill>
        <p:spPr>
          <a:xfrm rot="1142496">
            <a:off x="4702924" y="2301121"/>
            <a:ext cx="3648757" cy="457905"/>
          </a:xfrm>
          <a:prstGeom prst="rect">
            <a:avLst/>
          </a:prstGeom>
        </p:spPr>
      </p:pic>
      <p:pic>
        <p:nvPicPr>
          <p:cNvPr id="341" name="Picture 340"/>
          <p:cNvPicPr/>
          <p:nvPr/>
        </p:nvPicPr>
        <p:blipFill>
          <a:blip r:embed="rId4">
            <a:extLst/>
          </a:blip>
          <a:stretch>
            <a:fillRect/>
          </a:stretch>
        </p:blipFill>
        <p:spPr>
          <a:xfrm rot="9638364">
            <a:off x="4635319" y="2987531"/>
            <a:ext cx="3680384" cy="457904"/>
          </a:xfrm>
          <a:prstGeom prst="rect">
            <a:avLst/>
          </a:prstGeom>
        </p:spPr>
      </p:pic>
      <p:pic>
        <p:nvPicPr>
          <p:cNvPr id="343" name="Picture 342"/>
          <p:cNvPicPr/>
          <p:nvPr/>
        </p:nvPicPr>
        <p:blipFill>
          <a:blip r:embed="rId5">
            <a:extLst/>
          </a:blip>
          <a:stretch>
            <a:fillRect/>
          </a:stretch>
        </p:blipFill>
        <p:spPr>
          <a:xfrm rot="9416924">
            <a:off x="6562722" y="3337123"/>
            <a:ext cx="1716164" cy="457904"/>
          </a:xfrm>
          <a:prstGeom prst="rect">
            <a:avLst/>
          </a:prstGeom>
        </p:spPr>
      </p:pic>
      <p:pic>
        <p:nvPicPr>
          <p:cNvPr id="345"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346" name="Picture 345"/>
          <p:cNvPicPr/>
          <p:nvPr/>
        </p:nvPicPr>
        <p:blipFill>
          <a:blip r:embed="rId3">
            <a:extLst/>
          </a:blip>
          <a:stretch>
            <a:fillRect/>
          </a:stretch>
        </p:blipFill>
        <p:spPr>
          <a:xfrm rot="1142496">
            <a:off x="4607831" y="4223376"/>
            <a:ext cx="3648757"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46"/>
                                        </p:tgtEl>
                                        <p:attrNameLst>
                                          <p:attrName>style.visibility</p:attrName>
                                        </p:attrNameLst>
                                      </p:cBhvr>
                                      <p:to>
                                        <p:strVal val="visible"/>
                                      </p:to>
                                    </p:set>
                                    <p:animEffect transition="in" filter="wipe(left)">
                                      <p:cBhvr>
                                        <p:cTn id="7" dur="5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p:nvPr/>
        </p:nvSpPr>
        <p:spPr>
          <a:xfrm>
            <a:off x="1823180" y="654158"/>
            <a:ext cx="2917733" cy="4445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p:txBody>
      </p:sp>
      <p:sp>
        <p:nvSpPr>
          <p:cNvPr id="350" name="Shape 350"/>
          <p:cNvSpPr/>
          <p:nvPr/>
        </p:nvSpPr>
        <p:spPr>
          <a:xfrm>
            <a:off x="8215834" y="723900"/>
            <a:ext cx="3008729" cy="29972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p:txBody>
      </p:sp>
      <p:pic>
        <p:nvPicPr>
          <p:cNvPr id="351" name="Picture 350"/>
          <p:cNvPicPr/>
          <p:nvPr/>
        </p:nvPicPr>
        <p:blipFill>
          <a:blip r:embed="rId2">
            <a:extLst/>
          </a:blip>
          <a:stretch>
            <a:fillRect/>
          </a:stretch>
        </p:blipFill>
        <p:spPr>
          <a:xfrm rot="1109506">
            <a:off x="4708668" y="1712135"/>
            <a:ext cx="3638141" cy="457904"/>
          </a:xfrm>
          <a:prstGeom prst="rect">
            <a:avLst/>
          </a:prstGeom>
        </p:spPr>
      </p:pic>
      <p:pic>
        <p:nvPicPr>
          <p:cNvPr id="353" name="Picture 352"/>
          <p:cNvPicPr/>
          <p:nvPr/>
        </p:nvPicPr>
        <p:blipFill>
          <a:blip r:embed="rId3">
            <a:extLst/>
          </a:blip>
          <a:stretch>
            <a:fillRect/>
          </a:stretch>
        </p:blipFill>
        <p:spPr>
          <a:xfrm rot="1142496">
            <a:off x="4702924" y="2301121"/>
            <a:ext cx="3648757" cy="457905"/>
          </a:xfrm>
          <a:prstGeom prst="rect">
            <a:avLst/>
          </a:prstGeom>
        </p:spPr>
      </p:pic>
      <p:pic>
        <p:nvPicPr>
          <p:cNvPr id="355" name="Picture 354"/>
          <p:cNvPicPr/>
          <p:nvPr/>
        </p:nvPicPr>
        <p:blipFill>
          <a:blip r:embed="rId4">
            <a:extLst/>
          </a:blip>
          <a:stretch>
            <a:fillRect/>
          </a:stretch>
        </p:blipFill>
        <p:spPr>
          <a:xfrm rot="9638364">
            <a:off x="4635319" y="2987531"/>
            <a:ext cx="3680384" cy="457904"/>
          </a:xfrm>
          <a:prstGeom prst="rect">
            <a:avLst/>
          </a:prstGeom>
        </p:spPr>
      </p:pic>
      <p:pic>
        <p:nvPicPr>
          <p:cNvPr id="357" name="Picture 356"/>
          <p:cNvPicPr/>
          <p:nvPr/>
        </p:nvPicPr>
        <p:blipFill>
          <a:blip r:embed="rId5">
            <a:extLst/>
          </a:blip>
          <a:stretch>
            <a:fillRect/>
          </a:stretch>
        </p:blipFill>
        <p:spPr>
          <a:xfrm rot="9416924">
            <a:off x="6562722" y="3337123"/>
            <a:ext cx="1716164" cy="457904"/>
          </a:xfrm>
          <a:prstGeom prst="rect">
            <a:avLst/>
          </a:prstGeom>
        </p:spPr>
      </p:pic>
      <p:pic>
        <p:nvPicPr>
          <p:cNvPr id="359"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360" name="Picture 359"/>
          <p:cNvPicPr/>
          <p:nvPr/>
        </p:nvPicPr>
        <p:blipFill>
          <a:blip r:embed="rId3">
            <a:extLst/>
          </a:blip>
          <a:stretch>
            <a:fillRect/>
          </a:stretch>
        </p:blipFill>
        <p:spPr>
          <a:xfrm rot="1142496">
            <a:off x="4607831" y="4223376"/>
            <a:ext cx="3648757" cy="457904"/>
          </a:xfrm>
          <a:prstGeom prst="rect">
            <a:avLst/>
          </a:prstGeom>
        </p:spPr>
      </p:pic>
      <p:pic>
        <p:nvPicPr>
          <p:cNvPr id="362" name="Picture 361"/>
          <p:cNvPicPr/>
          <p:nvPr/>
        </p:nvPicPr>
        <p:blipFill>
          <a:blip r:embed="rId3">
            <a:extLst/>
          </a:blip>
          <a:stretch>
            <a:fillRect/>
          </a:stretch>
        </p:blipFill>
        <p:spPr>
          <a:xfrm rot="1142496">
            <a:off x="4607831" y="5120461"/>
            <a:ext cx="3648757"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62"/>
                                        </p:tgtEl>
                                        <p:attrNameLst>
                                          <p:attrName>style.visibility</p:attrName>
                                        </p:attrNameLst>
                                      </p:cBhvr>
                                      <p:to>
                                        <p:strVal val="visible"/>
                                      </p:to>
                                    </p:set>
                                    <p:animEffect transition="in" filter="wipe(left)">
                                      <p:cBhvr>
                                        <p:cTn id="7"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p:nvPr/>
        </p:nvSpPr>
        <p:spPr>
          <a:xfrm>
            <a:off x="1823180" y="654158"/>
            <a:ext cx="2917733" cy="4445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p:txBody>
      </p:sp>
      <p:sp>
        <p:nvSpPr>
          <p:cNvPr id="366" name="Shape 366"/>
          <p:cNvSpPr/>
          <p:nvPr/>
        </p:nvSpPr>
        <p:spPr>
          <a:xfrm>
            <a:off x="8215834" y="723900"/>
            <a:ext cx="3008729" cy="49276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p:txBody>
      </p:sp>
      <p:pic>
        <p:nvPicPr>
          <p:cNvPr id="367" name="Picture 366"/>
          <p:cNvPicPr/>
          <p:nvPr/>
        </p:nvPicPr>
        <p:blipFill>
          <a:blip r:embed="rId2">
            <a:extLst/>
          </a:blip>
          <a:stretch>
            <a:fillRect/>
          </a:stretch>
        </p:blipFill>
        <p:spPr>
          <a:xfrm rot="1109506">
            <a:off x="4708668" y="1712135"/>
            <a:ext cx="3638141" cy="457904"/>
          </a:xfrm>
          <a:prstGeom prst="rect">
            <a:avLst/>
          </a:prstGeom>
        </p:spPr>
      </p:pic>
      <p:pic>
        <p:nvPicPr>
          <p:cNvPr id="369" name="Picture 368"/>
          <p:cNvPicPr/>
          <p:nvPr/>
        </p:nvPicPr>
        <p:blipFill>
          <a:blip r:embed="rId3">
            <a:extLst/>
          </a:blip>
          <a:stretch>
            <a:fillRect/>
          </a:stretch>
        </p:blipFill>
        <p:spPr>
          <a:xfrm rot="1142496">
            <a:off x="4702924" y="2301121"/>
            <a:ext cx="3648757" cy="457905"/>
          </a:xfrm>
          <a:prstGeom prst="rect">
            <a:avLst/>
          </a:prstGeom>
        </p:spPr>
      </p:pic>
      <p:pic>
        <p:nvPicPr>
          <p:cNvPr id="371" name="Picture 370"/>
          <p:cNvPicPr/>
          <p:nvPr/>
        </p:nvPicPr>
        <p:blipFill>
          <a:blip r:embed="rId4">
            <a:extLst/>
          </a:blip>
          <a:stretch>
            <a:fillRect/>
          </a:stretch>
        </p:blipFill>
        <p:spPr>
          <a:xfrm rot="9638364">
            <a:off x="4635319" y="2987531"/>
            <a:ext cx="3680384" cy="457904"/>
          </a:xfrm>
          <a:prstGeom prst="rect">
            <a:avLst/>
          </a:prstGeom>
        </p:spPr>
      </p:pic>
      <p:pic>
        <p:nvPicPr>
          <p:cNvPr id="373" name="Picture 372"/>
          <p:cNvPicPr/>
          <p:nvPr/>
        </p:nvPicPr>
        <p:blipFill>
          <a:blip r:embed="rId5">
            <a:extLst/>
          </a:blip>
          <a:stretch>
            <a:fillRect/>
          </a:stretch>
        </p:blipFill>
        <p:spPr>
          <a:xfrm rot="9416924">
            <a:off x="6562722" y="3337123"/>
            <a:ext cx="1716164" cy="457904"/>
          </a:xfrm>
          <a:prstGeom prst="rect">
            <a:avLst/>
          </a:prstGeom>
        </p:spPr>
      </p:pic>
      <p:pic>
        <p:nvPicPr>
          <p:cNvPr id="375"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376" name="Picture 375"/>
          <p:cNvPicPr/>
          <p:nvPr/>
        </p:nvPicPr>
        <p:blipFill>
          <a:blip r:embed="rId3">
            <a:extLst/>
          </a:blip>
          <a:stretch>
            <a:fillRect/>
          </a:stretch>
        </p:blipFill>
        <p:spPr>
          <a:xfrm rot="1142496">
            <a:off x="4607831" y="4223376"/>
            <a:ext cx="3648757" cy="457904"/>
          </a:xfrm>
          <a:prstGeom prst="rect">
            <a:avLst/>
          </a:prstGeom>
        </p:spPr>
      </p:pic>
      <p:pic>
        <p:nvPicPr>
          <p:cNvPr id="378" name="Picture 377"/>
          <p:cNvPicPr/>
          <p:nvPr/>
        </p:nvPicPr>
        <p:blipFill>
          <a:blip r:embed="rId3">
            <a:extLst/>
          </a:blip>
          <a:stretch>
            <a:fillRect/>
          </a:stretch>
        </p:blipFill>
        <p:spPr>
          <a:xfrm rot="1142496">
            <a:off x="4607831" y="5120461"/>
            <a:ext cx="3648757" cy="457904"/>
          </a:xfrm>
          <a:prstGeom prst="rect">
            <a:avLst/>
          </a:prstGeom>
        </p:spPr>
      </p:pic>
      <p:pic>
        <p:nvPicPr>
          <p:cNvPr id="380" name="Picture 379"/>
          <p:cNvPicPr/>
          <p:nvPr/>
        </p:nvPicPr>
        <p:blipFill>
          <a:blip r:embed="rId4">
            <a:extLst/>
          </a:blip>
          <a:stretch>
            <a:fillRect/>
          </a:stretch>
        </p:blipFill>
        <p:spPr>
          <a:xfrm rot="9638364">
            <a:off x="4572478" y="5576065"/>
            <a:ext cx="3680384"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80"/>
                                        </p:tgtEl>
                                        <p:attrNameLst>
                                          <p:attrName>style.visibility</p:attrName>
                                        </p:attrNameLst>
                                      </p:cBhvr>
                                      <p:to>
                                        <p:strVal val="visible"/>
                                      </p:to>
                                    </p:set>
                                    <p:animEffect transition="in" filter="wipe(right)">
                                      <p:cBhvr>
                                        <p:cTn id="7"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p:nvPr/>
        </p:nvSpPr>
        <p:spPr>
          <a:xfrm>
            <a:off x="1823180" y="654158"/>
            <a:ext cx="2917733" cy="4445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p:txBody>
      </p:sp>
      <p:sp>
        <p:nvSpPr>
          <p:cNvPr id="384" name="Shape 384"/>
          <p:cNvSpPr/>
          <p:nvPr/>
        </p:nvSpPr>
        <p:spPr>
          <a:xfrm>
            <a:off x="7848074" y="723900"/>
            <a:ext cx="3744250" cy="6375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br>
              <a:rPr sz="2900">
                <a:solidFill>
                  <a:srgbClr val="B7292B"/>
                </a:solidFill>
              </a:rPr>
            </a:br>
            <a:r>
              <a:rPr sz="2900">
                <a:solidFill>
                  <a:srgbClr val="B7292B"/>
                </a:solidFill>
              </a:rPr>
              <a:t>ACK 3 (&amp;2); LIMIT=1</a:t>
            </a:r>
          </a:p>
        </p:txBody>
      </p:sp>
      <p:pic>
        <p:nvPicPr>
          <p:cNvPr id="385" name="Picture 384"/>
          <p:cNvPicPr/>
          <p:nvPr/>
        </p:nvPicPr>
        <p:blipFill>
          <a:blip r:embed="rId3">
            <a:extLst/>
          </a:blip>
          <a:stretch>
            <a:fillRect/>
          </a:stretch>
        </p:blipFill>
        <p:spPr>
          <a:xfrm rot="1109506">
            <a:off x="4708668" y="1712135"/>
            <a:ext cx="3638141" cy="457904"/>
          </a:xfrm>
          <a:prstGeom prst="rect">
            <a:avLst/>
          </a:prstGeom>
        </p:spPr>
      </p:pic>
      <p:pic>
        <p:nvPicPr>
          <p:cNvPr id="387" name="Picture 386"/>
          <p:cNvPicPr/>
          <p:nvPr/>
        </p:nvPicPr>
        <p:blipFill>
          <a:blip r:embed="rId4">
            <a:extLst/>
          </a:blip>
          <a:stretch>
            <a:fillRect/>
          </a:stretch>
        </p:blipFill>
        <p:spPr>
          <a:xfrm rot="1142496">
            <a:off x="4702924" y="2301121"/>
            <a:ext cx="3648757" cy="457905"/>
          </a:xfrm>
          <a:prstGeom prst="rect">
            <a:avLst/>
          </a:prstGeom>
        </p:spPr>
      </p:pic>
      <p:pic>
        <p:nvPicPr>
          <p:cNvPr id="389" name="Picture 388"/>
          <p:cNvPicPr/>
          <p:nvPr/>
        </p:nvPicPr>
        <p:blipFill>
          <a:blip r:embed="rId5">
            <a:extLst/>
          </a:blip>
          <a:stretch>
            <a:fillRect/>
          </a:stretch>
        </p:blipFill>
        <p:spPr>
          <a:xfrm rot="9638364">
            <a:off x="4635319" y="2987531"/>
            <a:ext cx="3680384" cy="457904"/>
          </a:xfrm>
          <a:prstGeom prst="rect">
            <a:avLst/>
          </a:prstGeom>
        </p:spPr>
      </p:pic>
      <p:pic>
        <p:nvPicPr>
          <p:cNvPr id="391" name="Picture 390"/>
          <p:cNvPicPr/>
          <p:nvPr/>
        </p:nvPicPr>
        <p:blipFill>
          <a:blip r:embed="rId6">
            <a:extLst/>
          </a:blip>
          <a:stretch>
            <a:fillRect/>
          </a:stretch>
        </p:blipFill>
        <p:spPr>
          <a:xfrm rot="9416924">
            <a:off x="6562722" y="3337123"/>
            <a:ext cx="1716164" cy="457904"/>
          </a:xfrm>
          <a:prstGeom prst="rect">
            <a:avLst/>
          </a:prstGeom>
        </p:spPr>
      </p:pic>
      <p:pic>
        <p:nvPicPr>
          <p:cNvPr id="393" name="Skull_&amp;_Crossbones_BW.png"/>
          <p:cNvPicPr/>
          <p:nvPr/>
        </p:nvPicPr>
        <p:blipFill>
          <a:blip r:embed="rId7">
            <a:extLst/>
          </a:blip>
          <a:stretch>
            <a:fillRect/>
          </a:stretch>
        </p:blipFill>
        <p:spPr>
          <a:xfrm>
            <a:off x="6068589" y="3453799"/>
            <a:ext cx="742151" cy="1034575"/>
          </a:xfrm>
          <a:prstGeom prst="rect">
            <a:avLst/>
          </a:prstGeom>
          <a:ln w="12700">
            <a:miter lim="400000"/>
          </a:ln>
        </p:spPr>
      </p:pic>
      <p:pic>
        <p:nvPicPr>
          <p:cNvPr id="394" name="Picture 393"/>
          <p:cNvPicPr/>
          <p:nvPr/>
        </p:nvPicPr>
        <p:blipFill>
          <a:blip r:embed="rId4">
            <a:extLst/>
          </a:blip>
          <a:stretch>
            <a:fillRect/>
          </a:stretch>
        </p:blipFill>
        <p:spPr>
          <a:xfrm rot="1142496">
            <a:off x="4607831" y="4223376"/>
            <a:ext cx="3648757" cy="457904"/>
          </a:xfrm>
          <a:prstGeom prst="rect">
            <a:avLst/>
          </a:prstGeom>
        </p:spPr>
      </p:pic>
      <p:pic>
        <p:nvPicPr>
          <p:cNvPr id="396" name="Picture 395"/>
          <p:cNvPicPr/>
          <p:nvPr/>
        </p:nvPicPr>
        <p:blipFill>
          <a:blip r:embed="rId4">
            <a:extLst/>
          </a:blip>
          <a:stretch>
            <a:fillRect/>
          </a:stretch>
        </p:blipFill>
        <p:spPr>
          <a:xfrm rot="1142496">
            <a:off x="4607831" y="5120461"/>
            <a:ext cx="3648757" cy="457904"/>
          </a:xfrm>
          <a:prstGeom prst="rect">
            <a:avLst/>
          </a:prstGeom>
        </p:spPr>
      </p:pic>
      <p:pic>
        <p:nvPicPr>
          <p:cNvPr id="398" name="Picture 397"/>
          <p:cNvPicPr/>
          <p:nvPr/>
        </p:nvPicPr>
        <p:blipFill>
          <a:blip r:embed="rId5">
            <a:extLst/>
          </a:blip>
          <a:stretch>
            <a:fillRect/>
          </a:stretch>
        </p:blipFill>
        <p:spPr>
          <a:xfrm rot="9638364">
            <a:off x="4635214" y="6908626"/>
            <a:ext cx="3680383" cy="457905"/>
          </a:xfrm>
          <a:prstGeom prst="rect">
            <a:avLst/>
          </a:prstGeom>
        </p:spPr>
      </p:pic>
      <p:pic>
        <p:nvPicPr>
          <p:cNvPr id="400" name="Picture 399"/>
          <p:cNvPicPr/>
          <p:nvPr/>
        </p:nvPicPr>
        <p:blipFill>
          <a:blip r:embed="rId5">
            <a:extLst/>
          </a:blip>
          <a:stretch>
            <a:fillRect/>
          </a:stretch>
        </p:blipFill>
        <p:spPr>
          <a:xfrm rot="9638364">
            <a:off x="4572478" y="5576065"/>
            <a:ext cx="3680384"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98"/>
                                        </p:tgtEl>
                                        <p:attrNameLst>
                                          <p:attrName>style.visibility</p:attrName>
                                        </p:attrNameLst>
                                      </p:cBhvr>
                                      <p:to>
                                        <p:strVal val="visible"/>
                                      </p:to>
                                    </p:set>
                                    <p:animEffect transition="in" filter="wipe(right)">
                                      <p:cBhvr>
                                        <p:cTn id="7" dur="5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p:nvPr/>
        </p:nvSpPr>
        <p:spPr>
          <a:xfrm>
            <a:off x="1495792" y="654158"/>
            <a:ext cx="3572508" cy="7340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3 &amp; 2 ACKed; send 4</a:t>
            </a:r>
          </a:p>
          <a:p>
            <a:pPr lvl="0">
              <a:defRPr sz="1800">
                <a:solidFill>
                  <a:srgbClr val="000000"/>
                </a:solidFill>
              </a:defRPr>
            </a:pPr>
            <a:r>
              <a:rPr sz="2900">
                <a:solidFill>
                  <a:srgbClr val="2F5992"/>
                </a:solidFill>
              </a:rPr>
              <a:t>Send 5</a:t>
            </a:r>
          </a:p>
        </p:txBody>
      </p:sp>
      <p:sp>
        <p:nvSpPr>
          <p:cNvPr id="406" name="Shape 406"/>
          <p:cNvSpPr/>
          <p:nvPr/>
        </p:nvSpPr>
        <p:spPr>
          <a:xfrm>
            <a:off x="7848074" y="723900"/>
            <a:ext cx="3744250" cy="6375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br>
              <a:rPr sz="2900">
                <a:solidFill>
                  <a:srgbClr val="B7292B"/>
                </a:solidFill>
              </a:rPr>
            </a:br>
            <a:r>
              <a:rPr sz="2900">
                <a:solidFill>
                  <a:srgbClr val="B7292B"/>
                </a:solidFill>
              </a:rPr>
              <a:t>ACK 3 (&amp;2); LIMIT=1</a:t>
            </a:r>
          </a:p>
        </p:txBody>
      </p:sp>
      <p:pic>
        <p:nvPicPr>
          <p:cNvPr id="407" name="Picture 406"/>
          <p:cNvPicPr/>
          <p:nvPr/>
        </p:nvPicPr>
        <p:blipFill>
          <a:blip r:embed="rId2">
            <a:extLst/>
          </a:blip>
          <a:stretch>
            <a:fillRect/>
          </a:stretch>
        </p:blipFill>
        <p:spPr>
          <a:xfrm rot="1109506">
            <a:off x="4708668" y="1712135"/>
            <a:ext cx="3638141" cy="457904"/>
          </a:xfrm>
          <a:prstGeom prst="rect">
            <a:avLst/>
          </a:prstGeom>
        </p:spPr>
      </p:pic>
      <p:pic>
        <p:nvPicPr>
          <p:cNvPr id="409" name="Picture 408"/>
          <p:cNvPicPr/>
          <p:nvPr/>
        </p:nvPicPr>
        <p:blipFill>
          <a:blip r:embed="rId3">
            <a:extLst/>
          </a:blip>
          <a:stretch>
            <a:fillRect/>
          </a:stretch>
        </p:blipFill>
        <p:spPr>
          <a:xfrm rot="1142496">
            <a:off x="4702924" y="2301121"/>
            <a:ext cx="3648757" cy="457905"/>
          </a:xfrm>
          <a:prstGeom prst="rect">
            <a:avLst/>
          </a:prstGeom>
        </p:spPr>
      </p:pic>
      <p:pic>
        <p:nvPicPr>
          <p:cNvPr id="411" name="Picture 410"/>
          <p:cNvPicPr/>
          <p:nvPr/>
        </p:nvPicPr>
        <p:blipFill>
          <a:blip r:embed="rId4">
            <a:extLst/>
          </a:blip>
          <a:stretch>
            <a:fillRect/>
          </a:stretch>
        </p:blipFill>
        <p:spPr>
          <a:xfrm rot="9638364">
            <a:off x="4635319" y="2987531"/>
            <a:ext cx="3680384" cy="457904"/>
          </a:xfrm>
          <a:prstGeom prst="rect">
            <a:avLst/>
          </a:prstGeom>
        </p:spPr>
      </p:pic>
      <p:pic>
        <p:nvPicPr>
          <p:cNvPr id="413" name="Picture 412"/>
          <p:cNvPicPr/>
          <p:nvPr/>
        </p:nvPicPr>
        <p:blipFill>
          <a:blip r:embed="rId5">
            <a:extLst/>
          </a:blip>
          <a:stretch>
            <a:fillRect/>
          </a:stretch>
        </p:blipFill>
        <p:spPr>
          <a:xfrm rot="9416924">
            <a:off x="6562722" y="3337123"/>
            <a:ext cx="1716164" cy="457904"/>
          </a:xfrm>
          <a:prstGeom prst="rect">
            <a:avLst/>
          </a:prstGeom>
        </p:spPr>
      </p:pic>
      <p:pic>
        <p:nvPicPr>
          <p:cNvPr id="415"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416" name="Picture 415"/>
          <p:cNvPicPr/>
          <p:nvPr/>
        </p:nvPicPr>
        <p:blipFill>
          <a:blip r:embed="rId3">
            <a:extLst/>
          </a:blip>
          <a:stretch>
            <a:fillRect/>
          </a:stretch>
        </p:blipFill>
        <p:spPr>
          <a:xfrm rot="1142496">
            <a:off x="4607831" y="4223376"/>
            <a:ext cx="3648757" cy="457904"/>
          </a:xfrm>
          <a:prstGeom prst="rect">
            <a:avLst/>
          </a:prstGeom>
        </p:spPr>
      </p:pic>
      <p:pic>
        <p:nvPicPr>
          <p:cNvPr id="418" name="Picture 417"/>
          <p:cNvPicPr/>
          <p:nvPr/>
        </p:nvPicPr>
        <p:blipFill>
          <a:blip r:embed="rId3">
            <a:extLst/>
          </a:blip>
          <a:stretch>
            <a:fillRect/>
          </a:stretch>
        </p:blipFill>
        <p:spPr>
          <a:xfrm rot="1142496">
            <a:off x="4607831" y="5120461"/>
            <a:ext cx="3648757" cy="457904"/>
          </a:xfrm>
          <a:prstGeom prst="rect">
            <a:avLst/>
          </a:prstGeom>
        </p:spPr>
      </p:pic>
      <p:pic>
        <p:nvPicPr>
          <p:cNvPr id="420" name="Picture 419"/>
          <p:cNvPicPr/>
          <p:nvPr/>
        </p:nvPicPr>
        <p:blipFill>
          <a:blip r:embed="rId4">
            <a:extLst/>
          </a:blip>
          <a:stretch>
            <a:fillRect/>
          </a:stretch>
        </p:blipFill>
        <p:spPr>
          <a:xfrm rot="9638364">
            <a:off x="4635214" y="6908626"/>
            <a:ext cx="3680383" cy="457905"/>
          </a:xfrm>
          <a:prstGeom prst="rect">
            <a:avLst/>
          </a:prstGeom>
        </p:spPr>
      </p:pic>
      <p:pic>
        <p:nvPicPr>
          <p:cNvPr id="422" name="Picture 421"/>
          <p:cNvPicPr/>
          <p:nvPr/>
        </p:nvPicPr>
        <p:blipFill>
          <a:blip r:embed="rId3">
            <a:extLst/>
          </a:blip>
          <a:stretch>
            <a:fillRect/>
          </a:stretch>
        </p:blipFill>
        <p:spPr>
          <a:xfrm rot="1142496">
            <a:off x="4901401" y="7175763"/>
            <a:ext cx="3648757" cy="457905"/>
          </a:xfrm>
          <a:prstGeom prst="rect">
            <a:avLst/>
          </a:prstGeom>
        </p:spPr>
      </p:pic>
      <p:pic>
        <p:nvPicPr>
          <p:cNvPr id="424" name="Picture 423"/>
          <p:cNvPicPr/>
          <p:nvPr/>
        </p:nvPicPr>
        <p:blipFill>
          <a:blip r:embed="rId3">
            <a:extLst/>
          </a:blip>
          <a:stretch>
            <a:fillRect/>
          </a:stretch>
        </p:blipFill>
        <p:spPr>
          <a:xfrm rot="1142496">
            <a:off x="4901401" y="7654411"/>
            <a:ext cx="3648757" cy="457904"/>
          </a:xfrm>
          <a:prstGeom prst="rect">
            <a:avLst/>
          </a:prstGeom>
        </p:spPr>
      </p:pic>
      <p:pic>
        <p:nvPicPr>
          <p:cNvPr id="426" name="Picture 425"/>
          <p:cNvPicPr/>
          <p:nvPr/>
        </p:nvPicPr>
        <p:blipFill>
          <a:blip r:embed="rId4">
            <a:extLst/>
          </a:blip>
          <a:stretch>
            <a:fillRect/>
          </a:stretch>
        </p:blipFill>
        <p:spPr>
          <a:xfrm rot="9638364">
            <a:off x="4572478" y="5576065"/>
            <a:ext cx="3680384"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22"/>
                                        </p:tgtEl>
                                        <p:attrNameLst>
                                          <p:attrName>style.visibility</p:attrName>
                                        </p:attrNameLst>
                                      </p:cBhvr>
                                      <p:to>
                                        <p:strVal val="visible"/>
                                      </p:to>
                                    </p:set>
                                    <p:animEffect transition="in" filter="wipe(left)">
                                      <p:cBhvr>
                                        <p:cTn id="7" dur="5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424"/>
                                        </p:tgtEl>
                                        <p:attrNameLst>
                                          <p:attrName>style.visibility</p:attrName>
                                        </p:attrNameLst>
                                      </p:cBhvr>
                                      <p:to>
                                        <p:strVal val="visible"/>
                                      </p:to>
                                    </p:set>
                                    <p:animEffect transition="in" filter="wipe(left)">
                                      <p:cBhvr>
                                        <p:cTn id="12"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p:nvPr/>
        </p:nvSpPr>
        <p:spPr>
          <a:xfrm>
            <a:off x="1495792" y="654158"/>
            <a:ext cx="3572508" cy="7823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3 &amp; 2 ACKed; send 4</a:t>
            </a:r>
          </a:p>
          <a:p>
            <a:pPr lvl="0">
              <a:defRPr sz="1800">
                <a:solidFill>
                  <a:srgbClr val="000000"/>
                </a:solidFill>
              </a:defRPr>
            </a:pPr>
            <a:r>
              <a:rPr sz="2900">
                <a:solidFill>
                  <a:srgbClr val="2F5992"/>
                </a:solidFill>
              </a:rPr>
              <a:t>Send 5</a:t>
            </a:r>
          </a:p>
          <a:p>
            <a:pPr lvl="0">
              <a:defRPr sz="1800">
                <a:solidFill>
                  <a:srgbClr val="000000"/>
                </a:solidFill>
              </a:defRPr>
            </a:pPr>
            <a:r>
              <a:rPr sz="2900">
                <a:solidFill>
                  <a:srgbClr val="2F5992"/>
                </a:solidFill>
              </a:rPr>
              <a:t>Set new LIMIT=1</a:t>
            </a:r>
          </a:p>
        </p:txBody>
      </p:sp>
      <p:sp>
        <p:nvSpPr>
          <p:cNvPr id="430" name="Shape 430"/>
          <p:cNvSpPr/>
          <p:nvPr/>
        </p:nvSpPr>
        <p:spPr>
          <a:xfrm>
            <a:off x="7848074" y="723900"/>
            <a:ext cx="3744250" cy="6375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br>
              <a:rPr sz="2900">
                <a:solidFill>
                  <a:srgbClr val="B7292B"/>
                </a:solidFill>
              </a:rPr>
            </a:br>
            <a:r>
              <a:rPr sz="2900">
                <a:solidFill>
                  <a:srgbClr val="B7292B"/>
                </a:solidFill>
              </a:rPr>
              <a:t>ACK 3 (&amp;2); LIMIT=1</a:t>
            </a:r>
          </a:p>
        </p:txBody>
      </p:sp>
      <p:pic>
        <p:nvPicPr>
          <p:cNvPr id="431" name="Picture 430"/>
          <p:cNvPicPr/>
          <p:nvPr/>
        </p:nvPicPr>
        <p:blipFill>
          <a:blip r:embed="rId2">
            <a:extLst/>
          </a:blip>
          <a:stretch>
            <a:fillRect/>
          </a:stretch>
        </p:blipFill>
        <p:spPr>
          <a:xfrm rot="1109506">
            <a:off x="4708668" y="1712135"/>
            <a:ext cx="3638141" cy="457904"/>
          </a:xfrm>
          <a:prstGeom prst="rect">
            <a:avLst/>
          </a:prstGeom>
        </p:spPr>
      </p:pic>
      <p:pic>
        <p:nvPicPr>
          <p:cNvPr id="433" name="Picture 432"/>
          <p:cNvPicPr/>
          <p:nvPr/>
        </p:nvPicPr>
        <p:blipFill>
          <a:blip r:embed="rId3">
            <a:extLst/>
          </a:blip>
          <a:stretch>
            <a:fillRect/>
          </a:stretch>
        </p:blipFill>
        <p:spPr>
          <a:xfrm rot="1142496">
            <a:off x="4702924" y="2301121"/>
            <a:ext cx="3648757" cy="457905"/>
          </a:xfrm>
          <a:prstGeom prst="rect">
            <a:avLst/>
          </a:prstGeom>
        </p:spPr>
      </p:pic>
      <p:pic>
        <p:nvPicPr>
          <p:cNvPr id="435" name="Picture 434"/>
          <p:cNvPicPr/>
          <p:nvPr/>
        </p:nvPicPr>
        <p:blipFill>
          <a:blip r:embed="rId4">
            <a:extLst/>
          </a:blip>
          <a:stretch>
            <a:fillRect/>
          </a:stretch>
        </p:blipFill>
        <p:spPr>
          <a:xfrm rot="9638364">
            <a:off x="4635319" y="2987531"/>
            <a:ext cx="3680384" cy="457904"/>
          </a:xfrm>
          <a:prstGeom prst="rect">
            <a:avLst/>
          </a:prstGeom>
        </p:spPr>
      </p:pic>
      <p:pic>
        <p:nvPicPr>
          <p:cNvPr id="437" name="Picture 436"/>
          <p:cNvPicPr/>
          <p:nvPr/>
        </p:nvPicPr>
        <p:blipFill>
          <a:blip r:embed="rId5">
            <a:extLst/>
          </a:blip>
          <a:stretch>
            <a:fillRect/>
          </a:stretch>
        </p:blipFill>
        <p:spPr>
          <a:xfrm rot="9416924">
            <a:off x="6562722" y="3337123"/>
            <a:ext cx="1716164" cy="457904"/>
          </a:xfrm>
          <a:prstGeom prst="rect">
            <a:avLst/>
          </a:prstGeom>
        </p:spPr>
      </p:pic>
      <p:pic>
        <p:nvPicPr>
          <p:cNvPr id="439"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440" name="Picture 439"/>
          <p:cNvPicPr/>
          <p:nvPr/>
        </p:nvPicPr>
        <p:blipFill>
          <a:blip r:embed="rId3">
            <a:extLst/>
          </a:blip>
          <a:stretch>
            <a:fillRect/>
          </a:stretch>
        </p:blipFill>
        <p:spPr>
          <a:xfrm rot="1142496">
            <a:off x="4607831" y="4223376"/>
            <a:ext cx="3648757" cy="457904"/>
          </a:xfrm>
          <a:prstGeom prst="rect">
            <a:avLst/>
          </a:prstGeom>
        </p:spPr>
      </p:pic>
      <p:pic>
        <p:nvPicPr>
          <p:cNvPr id="442" name="Picture 441"/>
          <p:cNvPicPr/>
          <p:nvPr/>
        </p:nvPicPr>
        <p:blipFill>
          <a:blip r:embed="rId3">
            <a:extLst/>
          </a:blip>
          <a:stretch>
            <a:fillRect/>
          </a:stretch>
        </p:blipFill>
        <p:spPr>
          <a:xfrm rot="1142496">
            <a:off x="4607831" y="5120461"/>
            <a:ext cx="3648757" cy="457904"/>
          </a:xfrm>
          <a:prstGeom prst="rect">
            <a:avLst/>
          </a:prstGeom>
        </p:spPr>
      </p:pic>
      <p:pic>
        <p:nvPicPr>
          <p:cNvPr id="444" name="Picture 443"/>
          <p:cNvPicPr/>
          <p:nvPr/>
        </p:nvPicPr>
        <p:blipFill>
          <a:blip r:embed="rId4">
            <a:extLst/>
          </a:blip>
          <a:stretch>
            <a:fillRect/>
          </a:stretch>
        </p:blipFill>
        <p:spPr>
          <a:xfrm rot="9638364">
            <a:off x="4635214" y="6908626"/>
            <a:ext cx="3680383" cy="457905"/>
          </a:xfrm>
          <a:prstGeom prst="rect">
            <a:avLst/>
          </a:prstGeom>
        </p:spPr>
      </p:pic>
      <p:pic>
        <p:nvPicPr>
          <p:cNvPr id="446" name="Picture 445"/>
          <p:cNvPicPr/>
          <p:nvPr/>
        </p:nvPicPr>
        <p:blipFill>
          <a:blip r:embed="rId3">
            <a:extLst/>
          </a:blip>
          <a:stretch>
            <a:fillRect/>
          </a:stretch>
        </p:blipFill>
        <p:spPr>
          <a:xfrm rot="1142496">
            <a:off x="4901401" y="7175763"/>
            <a:ext cx="3648757" cy="457905"/>
          </a:xfrm>
          <a:prstGeom prst="rect">
            <a:avLst/>
          </a:prstGeom>
        </p:spPr>
      </p:pic>
      <p:pic>
        <p:nvPicPr>
          <p:cNvPr id="448" name="Picture 447"/>
          <p:cNvPicPr/>
          <p:nvPr/>
        </p:nvPicPr>
        <p:blipFill>
          <a:blip r:embed="rId3">
            <a:extLst/>
          </a:blip>
          <a:stretch>
            <a:fillRect/>
          </a:stretch>
        </p:blipFill>
        <p:spPr>
          <a:xfrm rot="1142496">
            <a:off x="4901401" y="7654411"/>
            <a:ext cx="3648757" cy="457904"/>
          </a:xfrm>
          <a:prstGeom prst="rect">
            <a:avLst/>
          </a:prstGeom>
        </p:spPr>
      </p:pic>
      <p:pic>
        <p:nvPicPr>
          <p:cNvPr id="450" name="Picture 449"/>
          <p:cNvPicPr/>
          <p:nvPr/>
        </p:nvPicPr>
        <p:blipFill>
          <a:blip r:embed="rId4">
            <a:extLst/>
          </a:blip>
          <a:stretch>
            <a:fillRect/>
          </a:stretch>
        </p:blipFill>
        <p:spPr>
          <a:xfrm rot="9638364">
            <a:off x="4572478" y="5576065"/>
            <a:ext cx="3680384" cy="45790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p:nvPr/>
        </p:nvSpPr>
        <p:spPr>
          <a:xfrm>
            <a:off x="1495792" y="654158"/>
            <a:ext cx="3572508" cy="7823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3 &amp; 2 ACKed; send 4</a:t>
            </a:r>
          </a:p>
          <a:p>
            <a:pPr lvl="0">
              <a:defRPr sz="1800">
                <a:solidFill>
                  <a:srgbClr val="000000"/>
                </a:solidFill>
              </a:defRPr>
            </a:pPr>
            <a:r>
              <a:rPr sz="2900">
                <a:solidFill>
                  <a:srgbClr val="2F5992"/>
                </a:solidFill>
              </a:rPr>
              <a:t>Send 5</a:t>
            </a:r>
          </a:p>
          <a:p>
            <a:pPr lvl="0">
              <a:defRPr sz="1800">
                <a:solidFill>
                  <a:srgbClr val="000000"/>
                </a:solidFill>
              </a:defRPr>
            </a:pPr>
            <a:r>
              <a:rPr sz="2900">
                <a:solidFill>
                  <a:srgbClr val="2F5992"/>
                </a:solidFill>
              </a:rPr>
              <a:t>Set new LIMIT=1</a:t>
            </a:r>
          </a:p>
        </p:txBody>
      </p:sp>
      <p:sp>
        <p:nvSpPr>
          <p:cNvPr id="454" name="Shape 454"/>
          <p:cNvSpPr/>
          <p:nvPr/>
        </p:nvSpPr>
        <p:spPr>
          <a:xfrm>
            <a:off x="7848074" y="723900"/>
            <a:ext cx="3744250" cy="80518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br>
              <a:rPr sz="2900">
                <a:solidFill>
                  <a:srgbClr val="B7292B"/>
                </a:solidFill>
              </a:rPr>
            </a:br>
            <a:r>
              <a:rPr sz="2900">
                <a:solidFill>
                  <a:srgbClr val="B7292B"/>
                </a:solidFill>
              </a:rPr>
              <a:t>ACK 3 (&amp;2); LIMIT=1</a:t>
            </a:r>
          </a:p>
          <a:p>
            <a:pPr lvl="0">
              <a:defRPr sz="1800">
                <a:solidFill>
                  <a:srgbClr val="000000"/>
                </a:solidFill>
              </a:defRPr>
            </a:pPr>
            <a:endParaRPr sz="2900">
              <a:solidFill>
                <a:srgbClr val="B7292B"/>
              </a:solidFill>
            </a:endParaRPr>
          </a:p>
          <a:p>
            <a:pPr lvl="0">
              <a:defRPr sz="1800">
                <a:solidFill>
                  <a:srgbClr val="000000"/>
                </a:solidFill>
              </a:defRPr>
            </a:pPr>
            <a:endParaRPr sz="13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4</a:t>
            </a:r>
          </a:p>
        </p:txBody>
      </p:sp>
      <p:pic>
        <p:nvPicPr>
          <p:cNvPr id="455" name="Picture 454"/>
          <p:cNvPicPr/>
          <p:nvPr/>
        </p:nvPicPr>
        <p:blipFill>
          <a:blip r:embed="rId2">
            <a:extLst/>
          </a:blip>
          <a:stretch>
            <a:fillRect/>
          </a:stretch>
        </p:blipFill>
        <p:spPr>
          <a:xfrm rot="1109506">
            <a:off x="4708668" y="1712135"/>
            <a:ext cx="3638141" cy="457904"/>
          </a:xfrm>
          <a:prstGeom prst="rect">
            <a:avLst/>
          </a:prstGeom>
        </p:spPr>
      </p:pic>
      <p:pic>
        <p:nvPicPr>
          <p:cNvPr id="457" name="Picture 456"/>
          <p:cNvPicPr/>
          <p:nvPr/>
        </p:nvPicPr>
        <p:blipFill>
          <a:blip r:embed="rId3">
            <a:extLst/>
          </a:blip>
          <a:stretch>
            <a:fillRect/>
          </a:stretch>
        </p:blipFill>
        <p:spPr>
          <a:xfrm rot="1142496">
            <a:off x="4702924" y="2301121"/>
            <a:ext cx="3648757" cy="457905"/>
          </a:xfrm>
          <a:prstGeom prst="rect">
            <a:avLst/>
          </a:prstGeom>
        </p:spPr>
      </p:pic>
      <p:pic>
        <p:nvPicPr>
          <p:cNvPr id="459" name="Picture 458"/>
          <p:cNvPicPr/>
          <p:nvPr/>
        </p:nvPicPr>
        <p:blipFill>
          <a:blip r:embed="rId4">
            <a:extLst/>
          </a:blip>
          <a:stretch>
            <a:fillRect/>
          </a:stretch>
        </p:blipFill>
        <p:spPr>
          <a:xfrm rot="9638364">
            <a:off x="4635319" y="2987531"/>
            <a:ext cx="3680384" cy="457904"/>
          </a:xfrm>
          <a:prstGeom prst="rect">
            <a:avLst/>
          </a:prstGeom>
        </p:spPr>
      </p:pic>
      <p:pic>
        <p:nvPicPr>
          <p:cNvPr id="461" name="Picture 460"/>
          <p:cNvPicPr/>
          <p:nvPr/>
        </p:nvPicPr>
        <p:blipFill>
          <a:blip r:embed="rId5">
            <a:extLst/>
          </a:blip>
          <a:stretch>
            <a:fillRect/>
          </a:stretch>
        </p:blipFill>
        <p:spPr>
          <a:xfrm rot="9416924">
            <a:off x="6562722" y="3337123"/>
            <a:ext cx="1716164" cy="457904"/>
          </a:xfrm>
          <a:prstGeom prst="rect">
            <a:avLst/>
          </a:prstGeom>
        </p:spPr>
      </p:pic>
      <p:pic>
        <p:nvPicPr>
          <p:cNvPr id="463"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464" name="Picture 463"/>
          <p:cNvPicPr/>
          <p:nvPr/>
        </p:nvPicPr>
        <p:blipFill>
          <a:blip r:embed="rId3">
            <a:extLst/>
          </a:blip>
          <a:stretch>
            <a:fillRect/>
          </a:stretch>
        </p:blipFill>
        <p:spPr>
          <a:xfrm rot="1142496">
            <a:off x="4607831" y="4223376"/>
            <a:ext cx="3648757" cy="457904"/>
          </a:xfrm>
          <a:prstGeom prst="rect">
            <a:avLst/>
          </a:prstGeom>
        </p:spPr>
      </p:pic>
      <p:pic>
        <p:nvPicPr>
          <p:cNvPr id="466" name="Picture 465"/>
          <p:cNvPicPr/>
          <p:nvPr/>
        </p:nvPicPr>
        <p:blipFill>
          <a:blip r:embed="rId3">
            <a:extLst/>
          </a:blip>
          <a:stretch>
            <a:fillRect/>
          </a:stretch>
        </p:blipFill>
        <p:spPr>
          <a:xfrm rot="1142496">
            <a:off x="4607831" y="5120461"/>
            <a:ext cx="3648757" cy="457904"/>
          </a:xfrm>
          <a:prstGeom prst="rect">
            <a:avLst/>
          </a:prstGeom>
        </p:spPr>
      </p:pic>
      <p:pic>
        <p:nvPicPr>
          <p:cNvPr id="468" name="Picture 467"/>
          <p:cNvPicPr/>
          <p:nvPr/>
        </p:nvPicPr>
        <p:blipFill>
          <a:blip r:embed="rId4">
            <a:extLst/>
          </a:blip>
          <a:stretch>
            <a:fillRect/>
          </a:stretch>
        </p:blipFill>
        <p:spPr>
          <a:xfrm rot="9638364">
            <a:off x="4635214" y="6908626"/>
            <a:ext cx="3680383" cy="457905"/>
          </a:xfrm>
          <a:prstGeom prst="rect">
            <a:avLst/>
          </a:prstGeom>
        </p:spPr>
      </p:pic>
      <p:pic>
        <p:nvPicPr>
          <p:cNvPr id="470" name="Picture 469"/>
          <p:cNvPicPr/>
          <p:nvPr/>
        </p:nvPicPr>
        <p:blipFill>
          <a:blip r:embed="rId3">
            <a:extLst/>
          </a:blip>
          <a:stretch>
            <a:fillRect/>
          </a:stretch>
        </p:blipFill>
        <p:spPr>
          <a:xfrm rot="1142496">
            <a:off x="4901401" y="7175763"/>
            <a:ext cx="3648757" cy="457905"/>
          </a:xfrm>
          <a:prstGeom prst="rect">
            <a:avLst/>
          </a:prstGeom>
        </p:spPr>
      </p:pic>
      <p:pic>
        <p:nvPicPr>
          <p:cNvPr id="472" name="Picture 471"/>
          <p:cNvPicPr/>
          <p:nvPr/>
        </p:nvPicPr>
        <p:blipFill>
          <a:blip r:embed="rId3">
            <a:extLst/>
          </a:blip>
          <a:stretch>
            <a:fillRect/>
          </a:stretch>
        </p:blipFill>
        <p:spPr>
          <a:xfrm rot="1142496">
            <a:off x="4901401" y="7654411"/>
            <a:ext cx="3648757" cy="457904"/>
          </a:xfrm>
          <a:prstGeom prst="rect">
            <a:avLst/>
          </a:prstGeom>
        </p:spPr>
      </p:pic>
      <p:pic>
        <p:nvPicPr>
          <p:cNvPr id="474" name="Picture 473"/>
          <p:cNvPicPr/>
          <p:nvPr/>
        </p:nvPicPr>
        <p:blipFill>
          <a:blip r:embed="rId7">
            <a:extLst/>
          </a:blip>
          <a:stretch>
            <a:fillRect/>
          </a:stretch>
        </p:blipFill>
        <p:spPr>
          <a:xfrm rot="9975844">
            <a:off x="4881857" y="8190920"/>
            <a:ext cx="3580734" cy="457905"/>
          </a:xfrm>
          <a:prstGeom prst="rect">
            <a:avLst/>
          </a:prstGeom>
        </p:spPr>
      </p:pic>
      <p:pic>
        <p:nvPicPr>
          <p:cNvPr id="476" name="Picture 475"/>
          <p:cNvPicPr/>
          <p:nvPr/>
        </p:nvPicPr>
        <p:blipFill>
          <a:blip r:embed="rId4">
            <a:extLst/>
          </a:blip>
          <a:stretch>
            <a:fillRect/>
          </a:stretch>
        </p:blipFill>
        <p:spPr>
          <a:xfrm rot="9638364">
            <a:off x="4572478" y="5576065"/>
            <a:ext cx="3680384" cy="4579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74"/>
                                        </p:tgtEl>
                                        <p:attrNameLst>
                                          <p:attrName>style.visibility</p:attrName>
                                        </p:attrNameLst>
                                      </p:cBhvr>
                                      <p:to>
                                        <p:strVal val="visible"/>
                                      </p:to>
                                    </p:set>
                                    <p:animEffect transition="in" filter="wipe(right)">
                                      <p:cBhvr>
                                        <p:cTn id="7"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p:nvPr/>
        </p:nvPicPr>
        <p:blipFill>
          <a:blip r:embed="rId2">
            <a:extLst/>
          </a:blip>
          <a:stretch>
            <a:fillRect/>
          </a:stretch>
        </p:blipFill>
        <p:spPr>
          <a:xfrm>
            <a:off x="355599" y="355600"/>
            <a:ext cx="12293601" cy="6070600"/>
          </a:xfrm>
          <a:prstGeom prst="rect">
            <a:avLst/>
          </a:prstGeom>
        </p:spPr>
      </p:pic>
      <p:sp>
        <p:nvSpPr>
          <p:cNvPr id="45" name="Shape 45"/>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…there is a better way</a:t>
            </a:r>
          </a:p>
        </p:txBody>
      </p:sp>
      <p:sp>
        <p:nvSpPr>
          <p:cNvPr id="46" name="Shape 46"/>
          <p:cNvSpPr>
            <a:spLocks noGrp="1"/>
          </p:cNvSpPr>
          <p:nvPr>
            <p:ph type="body" idx="1"/>
          </p:nvPr>
        </p:nvSpPr>
        <p:spPr>
          <a:prstGeom prst="rect">
            <a:avLst/>
          </a:prstGeom>
        </p:spPr>
        <p:txBody>
          <a:bodyPr/>
          <a:lstStyle/>
          <a:p>
            <a:pPr lvl="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nvSpPr>
        <p:spPr>
          <a:xfrm>
            <a:off x="1495792" y="654158"/>
            <a:ext cx="3572508" cy="9271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1</a:t>
            </a:r>
          </a:p>
          <a:p>
            <a:pPr lvl="0">
              <a:defRPr sz="1800">
                <a:solidFill>
                  <a:srgbClr val="000000"/>
                </a:solidFill>
              </a:defRPr>
            </a:pPr>
            <a:r>
              <a:rPr sz="2900">
                <a:solidFill>
                  <a:srgbClr val="2F5992"/>
                </a:solidFill>
              </a:rPr>
              <a:t>Send message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1 ACKed; send 3</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2 TIME; resend 2</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3 &amp; 2 ACKed; send 4</a:t>
            </a:r>
          </a:p>
          <a:p>
            <a:pPr lvl="0">
              <a:defRPr sz="1800">
                <a:solidFill>
                  <a:srgbClr val="000000"/>
                </a:solidFill>
              </a:defRPr>
            </a:pPr>
            <a:r>
              <a:rPr sz="2900">
                <a:solidFill>
                  <a:srgbClr val="2F5992"/>
                </a:solidFill>
              </a:rPr>
              <a:t>Send 5</a:t>
            </a:r>
          </a:p>
          <a:p>
            <a:pPr lvl="0">
              <a:defRPr sz="1800">
                <a:solidFill>
                  <a:srgbClr val="000000"/>
                </a:solidFill>
              </a:defRPr>
            </a:pPr>
            <a:r>
              <a:rPr sz="2900">
                <a:solidFill>
                  <a:srgbClr val="2F5992"/>
                </a:solidFill>
              </a:rPr>
              <a:t>Set new LIMIT=1</a:t>
            </a:r>
          </a:p>
          <a:p>
            <a:pPr lvl="0">
              <a:defRPr sz="1800">
                <a:solidFill>
                  <a:srgbClr val="000000"/>
                </a:solidFill>
              </a:defRPr>
            </a:pPr>
            <a:endParaRPr sz="2900">
              <a:solidFill>
                <a:srgbClr val="2F5992"/>
              </a:solidFill>
            </a:endParaRPr>
          </a:p>
          <a:p>
            <a:pPr lvl="0">
              <a:defRPr sz="1800">
                <a:solidFill>
                  <a:srgbClr val="000000"/>
                </a:solidFill>
              </a:defRPr>
            </a:pPr>
            <a:r>
              <a:rPr sz="2900">
                <a:solidFill>
                  <a:srgbClr val="2F5992"/>
                </a:solidFill>
              </a:rPr>
              <a:t>4 ACKed; limit</a:t>
            </a:r>
            <a:br>
              <a:rPr sz="2900">
                <a:solidFill>
                  <a:srgbClr val="2F5992"/>
                </a:solidFill>
              </a:rPr>
            </a:br>
            <a:r>
              <a:rPr sz="2900">
                <a:solidFill>
                  <a:srgbClr val="2F5992"/>
                </a:solidFill>
              </a:rPr>
              <a:t>reached; wait</a:t>
            </a:r>
          </a:p>
        </p:txBody>
      </p:sp>
      <p:sp>
        <p:nvSpPr>
          <p:cNvPr id="480" name="Shape 480"/>
          <p:cNvSpPr/>
          <p:nvPr/>
        </p:nvSpPr>
        <p:spPr>
          <a:xfrm>
            <a:off x="7848074" y="723900"/>
            <a:ext cx="3744250" cy="80518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1</a:t>
            </a:r>
          </a:p>
          <a:p>
            <a:pPr lvl="0">
              <a:defRPr sz="1800">
                <a:solidFill>
                  <a:srgbClr val="000000"/>
                </a:solidFill>
              </a:defRPr>
            </a:pPr>
            <a:r>
              <a:rPr sz="2900">
                <a:solidFill>
                  <a:srgbClr val="B7292B"/>
                </a:solidFill>
              </a:rPr>
              <a:t>Receive &amp; ACK 2</a:t>
            </a: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3</a:t>
            </a: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a:t>
            </a:r>
            <a:br>
              <a:rPr sz="2900">
                <a:solidFill>
                  <a:srgbClr val="B7292B"/>
                </a:solidFill>
              </a:rPr>
            </a:br>
            <a:r>
              <a:rPr sz="2900">
                <a:solidFill>
                  <a:srgbClr val="B7292B"/>
                </a:solidFill>
              </a:rPr>
              <a:t>ACK 3 (&amp;2); LIMIT=1</a:t>
            </a:r>
          </a:p>
          <a:p>
            <a:pPr lvl="0">
              <a:defRPr sz="1800">
                <a:solidFill>
                  <a:srgbClr val="000000"/>
                </a:solidFill>
              </a:defRPr>
            </a:pPr>
            <a:endParaRPr sz="2900">
              <a:solidFill>
                <a:srgbClr val="B7292B"/>
              </a:solidFill>
            </a:endParaRPr>
          </a:p>
          <a:p>
            <a:pPr lvl="0">
              <a:defRPr sz="1800">
                <a:solidFill>
                  <a:srgbClr val="000000"/>
                </a:solidFill>
              </a:defRPr>
            </a:pPr>
            <a:endParaRPr sz="1300">
              <a:solidFill>
                <a:srgbClr val="B7292B"/>
              </a:solidFill>
            </a:endParaRPr>
          </a:p>
          <a:p>
            <a:pPr lvl="0">
              <a:defRPr sz="1800">
                <a:solidFill>
                  <a:srgbClr val="000000"/>
                </a:solidFill>
              </a:defRPr>
            </a:pPr>
            <a:endParaRPr sz="2900">
              <a:solidFill>
                <a:srgbClr val="B7292B"/>
              </a:solidFill>
            </a:endParaRPr>
          </a:p>
          <a:p>
            <a:pPr lvl="0">
              <a:defRPr sz="1800">
                <a:solidFill>
                  <a:srgbClr val="000000"/>
                </a:solidFill>
              </a:defRPr>
            </a:pPr>
            <a:r>
              <a:rPr sz="2900">
                <a:solidFill>
                  <a:srgbClr val="B7292B"/>
                </a:solidFill>
              </a:rPr>
              <a:t>Receive &amp; ACK 4</a:t>
            </a:r>
          </a:p>
        </p:txBody>
      </p:sp>
      <p:pic>
        <p:nvPicPr>
          <p:cNvPr id="481" name="Picture 480"/>
          <p:cNvPicPr/>
          <p:nvPr/>
        </p:nvPicPr>
        <p:blipFill>
          <a:blip r:embed="rId2">
            <a:extLst/>
          </a:blip>
          <a:stretch>
            <a:fillRect/>
          </a:stretch>
        </p:blipFill>
        <p:spPr>
          <a:xfrm rot="1109506">
            <a:off x="4708668" y="1712135"/>
            <a:ext cx="3638141" cy="457904"/>
          </a:xfrm>
          <a:prstGeom prst="rect">
            <a:avLst/>
          </a:prstGeom>
        </p:spPr>
      </p:pic>
      <p:pic>
        <p:nvPicPr>
          <p:cNvPr id="483" name="Picture 482"/>
          <p:cNvPicPr/>
          <p:nvPr/>
        </p:nvPicPr>
        <p:blipFill>
          <a:blip r:embed="rId3">
            <a:extLst/>
          </a:blip>
          <a:stretch>
            <a:fillRect/>
          </a:stretch>
        </p:blipFill>
        <p:spPr>
          <a:xfrm rot="1142496">
            <a:off x="4702924" y="2301121"/>
            <a:ext cx="3648757" cy="457905"/>
          </a:xfrm>
          <a:prstGeom prst="rect">
            <a:avLst/>
          </a:prstGeom>
        </p:spPr>
      </p:pic>
      <p:pic>
        <p:nvPicPr>
          <p:cNvPr id="485" name="Picture 484"/>
          <p:cNvPicPr/>
          <p:nvPr/>
        </p:nvPicPr>
        <p:blipFill>
          <a:blip r:embed="rId4">
            <a:extLst/>
          </a:blip>
          <a:stretch>
            <a:fillRect/>
          </a:stretch>
        </p:blipFill>
        <p:spPr>
          <a:xfrm rot="9638364">
            <a:off x="4635319" y="2987531"/>
            <a:ext cx="3680384" cy="457904"/>
          </a:xfrm>
          <a:prstGeom prst="rect">
            <a:avLst/>
          </a:prstGeom>
        </p:spPr>
      </p:pic>
      <p:pic>
        <p:nvPicPr>
          <p:cNvPr id="487" name="Picture 486"/>
          <p:cNvPicPr/>
          <p:nvPr/>
        </p:nvPicPr>
        <p:blipFill>
          <a:blip r:embed="rId5">
            <a:extLst/>
          </a:blip>
          <a:stretch>
            <a:fillRect/>
          </a:stretch>
        </p:blipFill>
        <p:spPr>
          <a:xfrm rot="9416924">
            <a:off x="6562722" y="3337123"/>
            <a:ext cx="1716164" cy="457904"/>
          </a:xfrm>
          <a:prstGeom prst="rect">
            <a:avLst/>
          </a:prstGeom>
        </p:spPr>
      </p:pic>
      <p:pic>
        <p:nvPicPr>
          <p:cNvPr id="489" name="Skull_&amp;_Crossbones_BW.png"/>
          <p:cNvPicPr/>
          <p:nvPr/>
        </p:nvPicPr>
        <p:blipFill>
          <a:blip r:embed="rId6">
            <a:extLst/>
          </a:blip>
          <a:stretch>
            <a:fillRect/>
          </a:stretch>
        </p:blipFill>
        <p:spPr>
          <a:xfrm>
            <a:off x="6068589" y="3453799"/>
            <a:ext cx="742151" cy="1034575"/>
          </a:xfrm>
          <a:prstGeom prst="rect">
            <a:avLst/>
          </a:prstGeom>
          <a:ln w="12700">
            <a:miter lim="400000"/>
          </a:ln>
        </p:spPr>
      </p:pic>
      <p:pic>
        <p:nvPicPr>
          <p:cNvPr id="490" name="Picture 489"/>
          <p:cNvPicPr/>
          <p:nvPr/>
        </p:nvPicPr>
        <p:blipFill>
          <a:blip r:embed="rId3">
            <a:extLst/>
          </a:blip>
          <a:stretch>
            <a:fillRect/>
          </a:stretch>
        </p:blipFill>
        <p:spPr>
          <a:xfrm rot="1142496">
            <a:off x="4607831" y="4223376"/>
            <a:ext cx="3648757" cy="457904"/>
          </a:xfrm>
          <a:prstGeom prst="rect">
            <a:avLst/>
          </a:prstGeom>
        </p:spPr>
      </p:pic>
      <p:pic>
        <p:nvPicPr>
          <p:cNvPr id="492" name="Picture 491"/>
          <p:cNvPicPr/>
          <p:nvPr/>
        </p:nvPicPr>
        <p:blipFill>
          <a:blip r:embed="rId3">
            <a:extLst/>
          </a:blip>
          <a:stretch>
            <a:fillRect/>
          </a:stretch>
        </p:blipFill>
        <p:spPr>
          <a:xfrm rot="1142496">
            <a:off x="4607831" y="5120461"/>
            <a:ext cx="3648757" cy="457904"/>
          </a:xfrm>
          <a:prstGeom prst="rect">
            <a:avLst/>
          </a:prstGeom>
        </p:spPr>
      </p:pic>
      <p:pic>
        <p:nvPicPr>
          <p:cNvPr id="494" name="Picture 493"/>
          <p:cNvPicPr/>
          <p:nvPr/>
        </p:nvPicPr>
        <p:blipFill>
          <a:blip r:embed="rId4">
            <a:extLst/>
          </a:blip>
          <a:stretch>
            <a:fillRect/>
          </a:stretch>
        </p:blipFill>
        <p:spPr>
          <a:xfrm rot="9638364">
            <a:off x="4635214" y="6908626"/>
            <a:ext cx="3680383" cy="457905"/>
          </a:xfrm>
          <a:prstGeom prst="rect">
            <a:avLst/>
          </a:prstGeom>
        </p:spPr>
      </p:pic>
      <p:pic>
        <p:nvPicPr>
          <p:cNvPr id="496" name="Picture 495"/>
          <p:cNvPicPr/>
          <p:nvPr/>
        </p:nvPicPr>
        <p:blipFill>
          <a:blip r:embed="rId3">
            <a:extLst/>
          </a:blip>
          <a:stretch>
            <a:fillRect/>
          </a:stretch>
        </p:blipFill>
        <p:spPr>
          <a:xfrm rot="1142496">
            <a:off x="4901401" y="7175763"/>
            <a:ext cx="3648757" cy="457905"/>
          </a:xfrm>
          <a:prstGeom prst="rect">
            <a:avLst/>
          </a:prstGeom>
        </p:spPr>
      </p:pic>
      <p:pic>
        <p:nvPicPr>
          <p:cNvPr id="498" name="Picture 497"/>
          <p:cNvPicPr/>
          <p:nvPr/>
        </p:nvPicPr>
        <p:blipFill>
          <a:blip r:embed="rId3">
            <a:extLst/>
          </a:blip>
          <a:stretch>
            <a:fillRect/>
          </a:stretch>
        </p:blipFill>
        <p:spPr>
          <a:xfrm rot="1142496">
            <a:off x="4901401" y="7654411"/>
            <a:ext cx="3648757" cy="457904"/>
          </a:xfrm>
          <a:prstGeom prst="rect">
            <a:avLst/>
          </a:prstGeom>
        </p:spPr>
      </p:pic>
      <p:pic>
        <p:nvPicPr>
          <p:cNvPr id="500" name="Picture 499"/>
          <p:cNvPicPr/>
          <p:nvPr/>
        </p:nvPicPr>
        <p:blipFill>
          <a:blip r:embed="rId7">
            <a:extLst/>
          </a:blip>
          <a:stretch>
            <a:fillRect/>
          </a:stretch>
        </p:blipFill>
        <p:spPr>
          <a:xfrm rot="9975844">
            <a:off x="4881857" y="8190920"/>
            <a:ext cx="3580734" cy="457905"/>
          </a:xfrm>
          <a:prstGeom prst="rect">
            <a:avLst/>
          </a:prstGeom>
        </p:spPr>
      </p:pic>
      <p:pic>
        <p:nvPicPr>
          <p:cNvPr id="502" name="Picture 501"/>
          <p:cNvPicPr/>
          <p:nvPr/>
        </p:nvPicPr>
        <p:blipFill>
          <a:blip r:embed="rId4">
            <a:extLst/>
          </a:blip>
          <a:stretch>
            <a:fillRect/>
          </a:stretch>
        </p:blipFill>
        <p:spPr>
          <a:xfrm rot="9638364">
            <a:off x="4572478" y="5576065"/>
            <a:ext cx="3680384" cy="45790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p:cNvSpPr>
          <p:nvPr>
            <p:ph type="body" idx="1"/>
          </p:nvPr>
        </p:nvSpPr>
        <p:spPr>
          <a:prstGeom prst="rect">
            <a:avLst/>
          </a:prstGeom>
        </p:spPr>
        <p:txBody>
          <a:bodyPr/>
          <a:lstStyle/>
          <a:p>
            <a:pPr lvl="0">
              <a:buBlip>
                <a:blip r:embed="rId3"/>
              </a:buBlip>
              <a:defRPr sz="1800">
                <a:solidFill>
                  <a:srgbClr val="000000"/>
                </a:solidFill>
              </a:defRPr>
            </a:pPr>
            <a:r>
              <a:rPr sz="4300">
                <a:solidFill>
                  <a:srgbClr val="546056"/>
                </a:solidFill>
              </a:rPr>
              <a:t>Packets sent and ACKed</a:t>
            </a:r>
          </a:p>
          <a:p>
            <a:pPr lvl="0">
              <a:buBlip>
                <a:blip r:embed="rId3"/>
              </a:buBlip>
              <a:defRPr sz="1800">
                <a:solidFill>
                  <a:srgbClr val="000000"/>
                </a:solidFill>
              </a:defRPr>
            </a:pPr>
            <a:r>
              <a:rPr sz="4300">
                <a:solidFill>
                  <a:srgbClr val="546056"/>
                </a:solidFill>
              </a:rPr>
              <a:t>Packets sent but not yet ACKed</a:t>
            </a:r>
          </a:p>
          <a:p>
            <a:pPr lvl="0">
              <a:buBlip>
                <a:blip r:embed="rId3"/>
              </a:buBlip>
              <a:defRPr sz="1800">
                <a:solidFill>
                  <a:srgbClr val="000000"/>
                </a:solidFill>
              </a:defRPr>
            </a:pPr>
            <a:r>
              <a:rPr sz="4300">
                <a:solidFill>
                  <a:srgbClr val="546056"/>
                </a:solidFill>
              </a:rPr>
              <a:t>Packets not yet sent but valid to send</a:t>
            </a:r>
          </a:p>
          <a:p>
            <a:pPr lvl="0">
              <a:buBlip>
                <a:blip r:embed="rId3"/>
              </a:buBlip>
              <a:defRPr sz="1800">
                <a:solidFill>
                  <a:srgbClr val="000000"/>
                </a:solidFill>
              </a:defRPr>
            </a:pPr>
            <a:r>
              <a:rPr sz="4300">
                <a:solidFill>
                  <a:srgbClr val="546056"/>
                </a:solidFill>
              </a:rPr>
              <a:t>Packets not yet sent and invalid to send</a:t>
            </a:r>
          </a:p>
        </p:txBody>
      </p:sp>
      <p:sp>
        <p:nvSpPr>
          <p:cNvPr id="506" name="Shape 506"/>
          <p:cNvSpPr/>
          <p:nvPr/>
        </p:nvSpPr>
        <p:spPr>
          <a:xfrm>
            <a:off x="516097" y="3758043"/>
            <a:ext cx="10382624" cy="2448932"/>
          </a:xfrm>
          <a:prstGeom prst="roundRect">
            <a:avLst>
              <a:gd name="adj" fmla="val 15000"/>
            </a:avLst>
          </a:prstGeom>
          <a:blipFill>
            <a:blip r:embed="rId4">
              <a:alphaModFix amt="43140"/>
            </a:blip>
          </a:blip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5">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5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0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0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0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iterate>
                                    <p:tmAbs val="0"/>
                                  </p:iterate>
                                  <p:childTnLst>
                                    <p:set>
                                      <p:cBhvr>
                                        <p:cTn id="24" fill="hold"/>
                                        <p:tgtEl>
                                          <p:spTgt spid="506"/>
                                        </p:tgtEl>
                                        <p:attrNameLst>
                                          <p:attrName>style.visibility</p:attrName>
                                        </p:attrNameLst>
                                      </p:cBhvr>
                                      <p:to>
                                        <p:strVal val="visible"/>
                                      </p:to>
                                    </p:set>
                                    <p:animEffect transition="in" filter="box(out)">
                                      <p:cBhvr>
                                        <p:cTn id="25"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build="p" bldLvl="5" animBg="1" advAuto="0"/>
      <p:bldP spid="50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 name="Picture 57"/>
          <p:cNvPicPr/>
          <p:nvPr/>
        </p:nvPicPr>
        <p:blipFill>
          <a:blip r:embed="rId3">
            <a:extLst/>
          </a:blip>
          <a:stretch>
            <a:fillRect/>
          </a:stretch>
        </p:blipFill>
        <p:spPr>
          <a:xfrm>
            <a:off x="739588" y="739154"/>
            <a:ext cx="5918201" cy="8547101"/>
          </a:xfrm>
          <a:prstGeom prst="rect">
            <a:avLst/>
          </a:prstGeom>
        </p:spPr>
      </p:pic>
      <p:sp>
        <p:nvSpPr>
          <p:cNvPr id="59" name="Shape 59"/>
          <p:cNvSpPr>
            <a:spLocks noGrp="1"/>
          </p:cNvSpPr>
          <p:nvPr>
            <p:ph type="title"/>
          </p:nvPr>
        </p:nvSpPr>
        <p:spPr>
          <a:xfrm>
            <a:off x="6635750" y="3266454"/>
            <a:ext cx="5600700" cy="3492501"/>
          </a:xfrm>
          <a:prstGeom prst="rect">
            <a:avLst/>
          </a:prstGeom>
        </p:spPr>
        <p:txBody>
          <a:bodyPr/>
          <a:lstStyle/>
          <a:p>
            <a:pPr lvl="0">
              <a:defRPr sz="1800">
                <a:solidFill>
                  <a:srgbClr val="000000"/>
                </a:solidFill>
              </a:defRPr>
            </a:pPr>
            <a:r>
              <a:rPr sz="7000">
                <a:solidFill>
                  <a:srgbClr val="546056"/>
                </a:solidFill>
              </a:rPr>
              <a:t>Sequence</a:t>
            </a:r>
            <a:br>
              <a:rPr sz="7000">
                <a:solidFill>
                  <a:srgbClr val="546056"/>
                </a:solidFill>
              </a:rPr>
            </a:br>
            <a:r>
              <a:rPr sz="7000">
                <a:solidFill>
                  <a:srgbClr val="546056"/>
                </a:solidFill>
              </a:rPr>
              <a:t>Numbers</a:t>
            </a:r>
          </a:p>
        </p:txBody>
      </p:sp>
      <p:sp>
        <p:nvSpPr>
          <p:cNvPr id="60" name="Shape 60"/>
          <p:cNvSpPr/>
          <p:nvPr/>
        </p:nvSpPr>
        <p:spPr>
          <a:xfrm>
            <a:off x="796268" y="5013764"/>
            <a:ext cx="5804840" cy="633941"/>
          </a:xfrm>
          <a:prstGeom prst="roundRect">
            <a:avLst>
              <a:gd name="adj" fmla="val 30050"/>
            </a:avLst>
          </a:prstGeom>
          <a:solidFill>
            <a:srgbClr val="FFFFFF">
              <a:alpha val="39638"/>
            </a:srgbClr>
          </a:solidFill>
          <a:ln w="12700">
            <a:miter lim="400000"/>
          </a:ln>
        </p:spPr>
        <p:txBody>
          <a:bodyPr lIns="0" tIns="0" rIns="0" bIns="0" anchor="ctr"/>
          <a:lstStyle/>
          <a:p>
            <a:pPr lvl="0">
              <a:defRPr sz="2800" b="1"/>
            </a:pPr>
            <a:endParaRPr/>
          </a:p>
        </p:txBody>
      </p:sp>
      <p:pic>
        <p:nvPicPr>
          <p:cNvPr id="61" name="Application_Layer.png"/>
          <p:cNvPicPr/>
          <p:nvPr/>
        </p:nvPicPr>
        <p:blipFill>
          <a:blip r:embed="rId4">
            <a:extLst/>
          </a:blip>
          <a:stretch>
            <a:fillRect/>
          </a:stretch>
        </p:blipFill>
        <p:spPr>
          <a:xfrm>
            <a:off x="10111959" y="443162"/>
            <a:ext cx="2125876" cy="4160760"/>
          </a:xfrm>
          <a:prstGeom prst="rect">
            <a:avLst/>
          </a:prstGeom>
          <a:ln w="12700">
            <a:miter lim="400000"/>
          </a:ln>
        </p:spPr>
      </p:pic>
      <p:pic>
        <p:nvPicPr>
          <p:cNvPr id="62" name="Application_Layer upside down.png"/>
          <p:cNvPicPr/>
          <p:nvPr/>
        </p:nvPicPr>
        <p:blipFill>
          <a:blip r:embed="rId5">
            <a:extLst/>
          </a:blip>
          <a:stretch>
            <a:fillRect/>
          </a:stretch>
        </p:blipFill>
        <p:spPr>
          <a:xfrm>
            <a:off x="10111959" y="443162"/>
            <a:ext cx="2125876" cy="41607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0"/>
                                        </p:tgtEl>
                                        <p:attrNameLst>
                                          <p:attrName>style.visibility</p:attrName>
                                        </p:attrNameLst>
                                      </p:cBhvr>
                                      <p:to>
                                        <p:strVal val="visible"/>
                                      </p:to>
                                    </p:set>
                                    <p:anim calcmode="lin" valueType="num">
                                      <p:cBhvr>
                                        <p:cTn id="7" dur="750" fill="hold"/>
                                        <p:tgtEl>
                                          <p:spTgt spid="60"/>
                                        </p:tgtEl>
                                        <p:attrNameLst>
                                          <p:attrName>ppt_w</p:attrName>
                                        </p:attrNameLst>
                                      </p:cBhvr>
                                      <p:tavLst>
                                        <p:tav tm="0">
                                          <p:val>
                                            <p:fltVal val="0"/>
                                          </p:val>
                                        </p:tav>
                                        <p:tav tm="100000">
                                          <p:val>
                                            <p:strVal val="#ppt_w"/>
                                          </p:val>
                                        </p:tav>
                                      </p:tavLst>
                                    </p:anim>
                                    <p:anim calcmode="lin" valueType="num">
                                      <p:cBhvr>
                                        <p:cTn id="8" dur="750" fill="hold"/>
                                        <p:tgtEl>
                                          <p:spTgt spid="6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8" fill="hold" grpId="0"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600" fill="hold"/>
                                        <p:tgtEl>
                                          <p:spTgt spid="61"/>
                                        </p:tgtEl>
                                        <p:attrNameLst>
                                          <p:attrName>ppt_w</p:attrName>
                                        </p:attrNameLst>
                                      </p:cBhvr>
                                      <p:tavLst>
                                        <p:tav tm="0">
                                          <p:val>
                                            <p:fltVal val="0"/>
                                          </p:val>
                                        </p:tav>
                                        <p:tav tm="100000">
                                          <p:val>
                                            <p:strVal val="#ppt_w"/>
                                          </p:val>
                                        </p:tav>
                                      </p:tavLst>
                                    </p:anim>
                                    <p:anim calcmode="lin" valueType="num">
                                      <p:cBhvr>
                                        <p:cTn id="14" dur="600" fill="hold"/>
                                        <p:tgtEl>
                                          <p:spTgt spid="61"/>
                                        </p:tgtEl>
                                        <p:attrNameLst>
                                          <p:attrName>ppt_h</p:attrName>
                                        </p:attrNameLst>
                                      </p:cBhvr>
                                      <p:tavLst>
                                        <p:tav tm="0">
                                          <p:val>
                                            <p:fltVal val="0"/>
                                          </p:val>
                                        </p:tav>
                                        <p:tav tm="100000">
                                          <p:val>
                                            <p:strVal val="#ppt_h"/>
                                          </p:val>
                                        </p:tav>
                                      </p:tavLst>
                                    </p:anim>
                                    <p:anim calcmode="lin" valueType="num">
                                      <p:cBhvr>
                                        <p:cTn id="15" dur="600" fill="hold"/>
                                        <p:tgtEl>
                                          <p:spTgt spid="61"/>
                                        </p:tgtEl>
                                        <p:attrNameLst>
                                          <p:attrName>ppt_x</p:attrName>
                                        </p:attrNameLst>
                                      </p:cBhvr>
                                      <p:tavLst>
                                        <p:tav tm="0" fmla="#ppt_x+(cos(-2*pi*(1-$))*-#ppt_x-sin(-2*pi*(1-$))*(1-#ppt_y))*(1-$)">
                                          <p:val>
                                            <p:fltVal val="0"/>
                                          </p:val>
                                        </p:tav>
                                        <p:tav tm="100000">
                                          <p:val>
                                            <p:fltVal val="1"/>
                                          </p:val>
                                        </p:tav>
                                      </p:tavLst>
                                    </p:anim>
                                    <p:anim calcmode="lin" valueType="num">
                                      <p:cBhvr>
                                        <p:cTn id="16" dur="600" fill="hold"/>
                                        <p:tgtEl>
                                          <p:spTgt spid="6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iterate>
                                    <p:tmAbs val="0"/>
                                  </p:iterate>
                                  <p:childTnLst>
                                    <p:set>
                                      <p:cBhvr>
                                        <p:cTn id="20" fill="hold"/>
                                        <p:tgtEl>
                                          <p:spTgt spid="62"/>
                                        </p:tgtEl>
                                        <p:attrNameLst>
                                          <p:attrName>style.visibility</p:attrName>
                                        </p:attrNameLst>
                                      </p:cBhvr>
                                      <p:to>
                                        <p:strVal val="visible"/>
                                      </p:to>
                                    </p:set>
                                    <p:animEffect transition="in" filter="dissolve">
                                      <p:cBhvr>
                                        <p:cTn id="21" dur="4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advAuto="0"/>
      <p:bldP spid="61" grpId="0" animBg="1" advAuto="0"/>
      <p:bldP spid="62"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 name="Picture 65"/>
          <p:cNvPicPr/>
          <p:nvPr/>
        </p:nvPicPr>
        <p:blipFill>
          <a:blip r:embed="rId3">
            <a:extLst/>
          </a:blip>
          <a:stretch>
            <a:fillRect/>
          </a:stretch>
        </p:blipFill>
        <p:spPr>
          <a:xfrm>
            <a:off x="739588" y="739154"/>
            <a:ext cx="5918201" cy="8547101"/>
          </a:xfrm>
          <a:prstGeom prst="rect">
            <a:avLst/>
          </a:prstGeom>
        </p:spPr>
      </p:pic>
      <p:sp>
        <p:nvSpPr>
          <p:cNvPr id="67" name="Shape 67"/>
          <p:cNvSpPr>
            <a:spLocks noGrp="1"/>
          </p:cNvSpPr>
          <p:nvPr>
            <p:ph type="title"/>
          </p:nvPr>
        </p:nvSpPr>
        <p:spPr>
          <a:xfrm>
            <a:off x="6635750" y="3266454"/>
            <a:ext cx="5600700" cy="3492501"/>
          </a:xfrm>
          <a:prstGeom prst="rect">
            <a:avLst/>
          </a:prstGeom>
        </p:spPr>
        <p:txBody>
          <a:bodyPr/>
          <a:lstStyle/>
          <a:p>
            <a:pPr lvl="0">
              <a:defRPr sz="1800">
                <a:solidFill>
                  <a:srgbClr val="000000"/>
                </a:solidFill>
              </a:defRPr>
            </a:pPr>
            <a:r>
              <a:rPr sz="7000">
                <a:solidFill>
                  <a:srgbClr val="546056"/>
                </a:solidFill>
              </a:rPr>
              <a:t>Sliding</a:t>
            </a:r>
            <a:br>
              <a:rPr sz="7000">
                <a:solidFill>
                  <a:srgbClr val="546056"/>
                </a:solidFill>
              </a:rPr>
            </a:br>
            <a:r>
              <a:rPr sz="7000">
                <a:solidFill>
                  <a:srgbClr val="546056"/>
                </a:solidFill>
              </a:rPr>
              <a:t>Windows</a:t>
            </a:r>
          </a:p>
        </p:txBody>
      </p:sp>
      <p:grpSp>
        <p:nvGrpSpPr>
          <p:cNvPr id="70" name="Group 70"/>
          <p:cNvGrpSpPr/>
          <p:nvPr/>
        </p:nvGrpSpPr>
        <p:grpSpPr>
          <a:xfrm>
            <a:off x="747227" y="5513475"/>
            <a:ext cx="5992834" cy="1058800"/>
            <a:chOff x="0" y="0"/>
            <a:chExt cx="5992833" cy="1058799"/>
          </a:xfrm>
        </p:grpSpPr>
        <p:sp>
          <p:nvSpPr>
            <p:cNvPr id="68" name="Shape 68"/>
            <p:cNvSpPr/>
            <p:nvPr/>
          </p:nvSpPr>
          <p:spPr>
            <a:xfrm>
              <a:off x="2852752" y="0"/>
              <a:ext cx="3140082" cy="469105"/>
            </a:xfrm>
            <a:prstGeom prst="roundRect">
              <a:avLst>
                <a:gd name="adj" fmla="val 30050"/>
              </a:avLst>
            </a:prstGeom>
            <a:solidFill>
              <a:srgbClr val="FFFFFF">
                <a:alpha val="39638"/>
              </a:srgbClr>
            </a:solidFill>
            <a:ln w="12700" cap="flat">
              <a:noFill/>
              <a:miter lim="400000"/>
            </a:ln>
            <a:effectLst/>
          </p:spPr>
          <p:txBody>
            <a:bodyPr wrap="square" lIns="0" tIns="0" rIns="0" bIns="0" numCol="1" anchor="ctr">
              <a:noAutofit/>
            </a:bodyPr>
            <a:lstStyle/>
            <a:p>
              <a:pPr lvl="0">
                <a:defRPr sz="2800" b="1"/>
              </a:pPr>
              <a:endParaRPr/>
            </a:p>
          </p:txBody>
        </p:sp>
        <p:sp>
          <p:nvSpPr>
            <p:cNvPr id="69" name="Shape 69"/>
            <p:cNvSpPr/>
            <p:nvPr/>
          </p:nvSpPr>
          <p:spPr>
            <a:xfrm>
              <a:off x="0" y="589694"/>
              <a:ext cx="5902921" cy="469106"/>
            </a:xfrm>
            <a:prstGeom prst="roundRect">
              <a:avLst>
                <a:gd name="adj" fmla="val 30050"/>
              </a:avLst>
            </a:prstGeom>
            <a:solidFill>
              <a:srgbClr val="FFFFFF">
                <a:alpha val="39638"/>
              </a:srgbClr>
            </a:solidFill>
            <a:ln w="12700" cap="flat">
              <a:noFill/>
              <a:miter lim="400000"/>
            </a:ln>
            <a:effectLst/>
          </p:spPr>
          <p:txBody>
            <a:bodyPr wrap="square" lIns="0" tIns="0" rIns="0" bIns="0" numCol="1" anchor="ctr">
              <a:noAutofit/>
            </a:bodyPr>
            <a:lstStyle/>
            <a:p>
              <a:pPr lvl="0">
                <a:defRPr sz="2800" b="1"/>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70"/>
                                        </p:tgtEl>
                                        <p:attrNameLst>
                                          <p:attrName>style.visibility</p:attrName>
                                        </p:attrNameLst>
                                      </p:cBhvr>
                                      <p:to>
                                        <p:strVal val="visible"/>
                                      </p:to>
                                    </p:set>
                                    <p:anim calcmode="lin" valueType="num">
                                      <p:cBhvr>
                                        <p:cTn id="7" dur="750" fill="hold"/>
                                        <p:tgtEl>
                                          <p:spTgt spid="70"/>
                                        </p:tgtEl>
                                        <p:attrNameLst>
                                          <p:attrName>ppt_w</p:attrName>
                                        </p:attrNameLst>
                                      </p:cBhvr>
                                      <p:tavLst>
                                        <p:tav tm="0">
                                          <p:val>
                                            <p:fltVal val="0"/>
                                          </p:val>
                                        </p:tav>
                                        <p:tav tm="100000">
                                          <p:val>
                                            <p:strVal val="#ppt_w"/>
                                          </p:val>
                                        </p:tav>
                                      </p:tavLst>
                                    </p:anim>
                                    <p:anim calcmode="lin" valueType="num">
                                      <p:cBhvr>
                                        <p:cTn id="8" dur="75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4" name="Picture 73"/>
          <p:cNvPicPr/>
          <p:nvPr/>
        </p:nvPicPr>
        <p:blipFill>
          <a:blip r:embed="rId3">
            <a:extLst/>
          </a:blip>
          <a:stretch>
            <a:fillRect/>
          </a:stretch>
        </p:blipFill>
        <p:spPr>
          <a:xfrm>
            <a:off x="6477000" y="609600"/>
            <a:ext cx="5918200" cy="8547101"/>
          </a:xfrm>
          <a:prstGeom prst="rect">
            <a:avLst/>
          </a:prstGeom>
        </p:spPr>
      </p:pic>
      <p:sp>
        <p:nvSpPr>
          <p:cNvPr id="75" name="Shape 75"/>
          <p:cNvSpPr>
            <a:spLocks noGrp="1"/>
          </p:cNvSpPr>
          <p:nvPr>
            <p:ph type="title"/>
          </p:nvPr>
        </p:nvSpPr>
        <p:spPr>
          <a:xfrm>
            <a:off x="654050" y="3136900"/>
            <a:ext cx="5600700" cy="3492500"/>
          </a:xfrm>
          <a:prstGeom prst="rect">
            <a:avLst/>
          </a:prstGeom>
        </p:spPr>
        <p:txBody>
          <a:bodyPr/>
          <a:lstStyle/>
          <a:p>
            <a:pPr lvl="0">
              <a:defRPr sz="1800">
                <a:solidFill>
                  <a:srgbClr val="000000"/>
                </a:solidFill>
              </a:defRPr>
            </a:pPr>
            <a:r>
              <a:rPr sz="7000">
                <a:solidFill>
                  <a:srgbClr val="546056"/>
                </a:solidFill>
              </a:rPr>
              <a:t>Congestion</a:t>
            </a:r>
            <a:br>
              <a:rPr sz="7000">
                <a:solidFill>
                  <a:srgbClr val="546056"/>
                </a:solidFill>
              </a:rPr>
            </a:br>
            <a:r>
              <a:rPr sz="7000">
                <a:solidFill>
                  <a:srgbClr val="546056"/>
                </a:solidFill>
              </a:rPr>
              <a:t>Control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pPr lvl="0" defTabSz="467359">
              <a:defRPr sz="1800">
                <a:solidFill>
                  <a:srgbClr val="000000"/>
                </a:solidFill>
              </a:defRPr>
            </a:pPr>
            <a:r>
              <a:rPr sz="5600">
                <a:solidFill>
                  <a:srgbClr val="546056"/>
                </a:solidFill>
              </a:rPr>
              <a:t>This page</a:t>
            </a:r>
            <a:br>
              <a:rPr sz="5600">
                <a:solidFill>
                  <a:srgbClr val="546056"/>
                </a:solidFill>
              </a:rPr>
            </a:br>
            <a:r>
              <a:rPr sz="5600">
                <a:solidFill>
                  <a:srgbClr val="546056"/>
                </a:solidFill>
              </a:rPr>
              <a:t>intentionally</a:t>
            </a:r>
            <a:br>
              <a:rPr sz="5600">
                <a:solidFill>
                  <a:srgbClr val="546056"/>
                </a:solidFill>
              </a:rPr>
            </a:br>
            <a:r>
              <a:rPr sz="5600">
                <a:solidFill>
                  <a:srgbClr val="546056"/>
                </a:solidFill>
              </a:rPr>
              <a:t>left blank.</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extLst/>
          </a:blip>
          <a:stretch>
            <a:fillRect/>
          </a:stretch>
        </p:blipFill>
        <p:spPr>
          <a:xfrm>
            <a:off x="355600" y="355600"/>
            <a:ext cx="12293600" cy="6070600"/>
          </a:xfrm>
          <a:prstGeom prst="rect">
            <a:avLst/>
          </a:prstGeom>
        </p:spPr>
      </p:pic>
      <p:sp>
        <p:nvSpPr>
          <p:cNvPr id="87" name="Shape 87"/>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TCP Connections</a:t>
            </a:r>
          </a:p>
        </p:txBody>
      </p:sp>
      <p:sp>
        <p:nvSpPr>
          <p:cNvPr id="88" name="Shape 88"/>
          <p:cNvSpPr>
            <a:spLocks noGrp="1"/>
          </p:cNvSpPr>
          <p:nvPr>
            <p:ph type="body" idx="1"/>
          </p:nvPr>
        </p:nvSpPr>
        <p:spPr>
          <a:prstGeom prst="rect">
            <a:avLst/>
          </a:prstGeom>
        </p:spPr>
        <p:txBody>
          <a:bodyPr/>
          <a:lstStyle/>
          <a:p>
            <a:pPr lvl="0">
              <a:defRPr sz="1800" i="0">
                <a:solidFill>
                  <a:srgbClr val="000000"/>
                </a:solidFill>
              </a:defRPr>
            </a:pPr>
            <a:r>
              <a:rPr sz="3200" i="1">
                <a:solidFill>
                  <a:srgbClr val="717D75"/>
                </a:solidFill>
              </a:rPr>
              <a:t>The Deep Dive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95" name="Shape 95"/>
          <p:cNvSpPr/>
          <p:nvPr/>
        </p:nvSpPr>
        <p:spPr>
          <a:xfrm>
            <a:off x="1743129" y="4255753"/>
            <a:ext cx="9518542" cy="708694"/>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00" name="Shape 100"/>
          <p:cNvSpPr/>
          <p:nvPr/>
        </p:nvSpPr>
        <p:spPr>
          <a:xfrm>
            <a:off x="1743129" y="6125038"/>
            <a:ext cx="4882199" cy="708695"/>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TCP Solutions</a:t>
            </a:r>
          </a:p>
        </p:txBody>
      </p:sp>
      <p:sp>
        <p:nvSpPr>
          <p:cNvPr id="49" name="Shape 49"/>
          <p:cNvSpPr>
            <a:spLocks noGrp="1"/>
          </p:cNvSpPr>
          <p:nvPr>
            <p:ph type="body" idx="1"/>
          </p:nvPr>
        </p:nvSpPr>
        <p:spPr>
          <a:prstGeom prst="rect">
            <a:avLst/>
          </a:prstGeom>
        </p:spPr>
        <p:txBody>
          <a:bodyPr/>
          <a:lstStyle/>
          <a:p>
            <a:pPr lvl="0">
              <a:buBlip>
                <a:blip r:embed="rId3"/>
              </a:buBlip>
              <a:defRPr sz="1800">
                <a:solidFill>
                  <a:srgbClr val="000000"/>
                </a:solidFill>
              </a:defRPr>
            </a:pPr>
            <a:r>
              <a:rPr sz="4300" dirty="0">
                <a:solidFill>
                  <a:srgbClr val="546056"/>
                </a:solidFill>
              </a:rPr>
              <a:t>Packets are </a:t>
            </a:r>
            <a:r>
              <a:rPr lang="en-US" sz="4300" dirty="0">
                <a:solidFill>
                  <a:srgbClr val="546056"/>
                </a:solidFill>
              </a:rPr>
              <a:t>promised</a:t>
            </a:r>
            <a:r>
              <a:rPr sz="4300" dirty="0">
                <a:solidFill>
                  <a:srgbClr val="546056"/>
                </a:solidFill>
              </a:rPr>
              <a:t> to arrive</a:t>
            </a:r>
          </a:p>
          <a:p>
            <a:pPr lvl="0">
              <a:buBlip>
                <a:blip r:embed="rId3"/>
              </a:buBlip>
              <a:defRPr sz="1800">
                <a:solidFill>
                  <a:srgbClr val="000000"/>
                </a:solidFill>
              </a:defRPr>
            </a:pPr>
            <a:r>
              <a:rPr sz="4300" dirty="0">
                <a:solidFill>
                  <a:srgbClr val="546056"/>
                </a:solidFill>
              </a:rPr>
              <a:t>Duplicate/out-of-order packets dropped</a:t>
            </a:r>
          </a:p>
          <a:p>
            <a:pPr lvl="0">
              <a:buBlip>
                <a:blip r:embed="rId3"/>
              </a:buBlip>
              <a:defRPr sz="1800">
                <a:solidFill>
                  <a:srgbClr val="000000"/>
                </a:solidFill>
              </a:defRPr>
            </a:pPr>
            <a:r>
              <a:rPr sz="4300" dirty="0">
                <a:solidFill>
                  <a:srgbClr val="546056"/>
                </a:solidFill>
              </a:rPr>
              <a:t>Data stream split into packets automatically</a:t>
            </a:r>
          </a:p>
          <a:p>
            <a:pPr lvl="0">
              <a:buBlip>
                <a:blip r:embed="rId3"/>
              </a:buBlip>
              <a:defRPr sz="1800">
                <a:solidFill>
                  <a:srgbClr val="000000"/>
                </a:solidFill>
              </a:defRPr>
            </a:pPr>
            <a:r>
              <a:rPr sz="4300" dirty="0">
                <a:solidFill>
                  <a:srgbClr val="546056"/>
                </a:solidFill>
              </a:rPr>
              <a:t>Packets are throttled to not overload network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9">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05" name="Shape 105"/>
          <p:cNvSpPr/>
          <p:nvPr/>
        </p:nvSpPr>
        <p:spPr>
          <a:xfrm>
            <a:off x="6444105" y="6162054"/>
            <a:ext cx="4882199" cy="708695"/>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
        <p:nvSpPr>
          <p:cNvPr id="106" name="Shape 106"/>
          <p:cNvSpPr/>
          <p:nvPr/>
        </p:nvSpPr>
        <p:spPr>
          <a:xfrm>
            <a:off x="4720327" y="5752328"/>
            <a:ext cx="369482" cy="566561"/>
          </a:xfrm>
          <a:prstGeom prst="roundRect">
            <a:avLst>
              <a:gd name="adj" fmla="val 41218"/>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11" name="Shape 111"/>
          <p:cNvSpPr/>
          <p:nvPr/>
        </p:nvSpPr>
        <p:spPr>
          <a:xfrm>
            <a:off x="5259607" y="5736785"/>
            <a:ext cx="497879" cy="708694"/>
          </a:xfrm>
          <a:prstGeom prst="roundRect">
            <a:avLst>
              <a:gd name="adj" fmla="val 38262"/>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16" name="Shape 116"/>
          <p:cNvSpPr/>
          <p:nvPr/>
        </p:nvSpPr>
        <p:spPr>
          <a:xfrm>
            <a:off x="3778985" y="5736785"/>
            <a:ext cx="994697" cy="708694"/>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21" name="Shape 121"/>
          <p:cNvSpPr/>
          <p:nvPr/>
        </p:nvSpPr>
        <p:spPr>
          <a:xfrm>
            <a:off x="1798652" y="6605253"/>
            <a:ext cx="9407495" cy="708695"/>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
        <p:nvSpPr>
          <p:cNvPr id="122" name="Shape 122"/>
          <p:cNvSpPr/>
          <p:nvPr/>
        </p:nvSpPr>
        <p:spPr>
          <a:xfrm>
            <a:off x="1796098" y="5789344"/>
            <a:ext cx="1264651" cy="566561"/>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27" name="Shape 127"/>
          <p:cNvSpPr/>
          <p:nvPr/>
        </p:nvSpPr>
        <p:spPr>
          <a:xfrm>
            <a:off x="6425597" y="5718277"/>
            <a:ext cx="4873812" cy="708695"/>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132" name="Shape 132"/>
          <p:cNvSpPr/>
          <p:nvPr/>
        </p:nvSpPr>
        <p:spPr>
          <a:xfrm>
            <a:off x="1780145" y="4774380"/>
            <a:ext cx="9550207" cy="1116589"/>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
        <p:nvSpPr>
          <p:cNvPr id="133" name="Shape 133"/>
          <p:cNvSpPr/>
          <p:nvPr/>
        </p:nvSpPr>
        <p:spPr>
          <a:xfrm>
            <a:off x="5541031" y="5826769"/>
            <a:ext cx="1030773" cy="496144"/>
          </a:xfrm>
          <a:prstGeom prst="roundRect">
            <a:avLst>
              <a:gd name="adj" fmla="val 32317"/>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
        <p:nvSpPr>
          <p:cNvPr id="134" name="Shape 134"/>
          <p:cNvSpPr/>
          <p:nvPr/>
        </p:nvSpPr>
        <p:spPr>
          <a:xfrm>
            <a:off x="4929744" y="5826769"/>
            <a:ext cx="455008" cy="496144"/>
          </a:xfrm>
          <a:prstGeom prst="roundRect">
            <a:avLst>
              <a:gd name="adj" fmla="val 35239"/>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8" name="Picture 137"/>
          <p:cNvPicPr/>
          <p:nvPr/>
        </p:nvPicPr>
        <p:blipFill>
          <a:blip r:embed="rId3">
            <a:extLst/>
          </a:blip>
          <a:stretch>
            <a:fillRect/>
          </a:stretch>
        </p:blipFill>
        <p:spPr>
          <a:xfrm>
            <a:off x="3060145" y="603250"/>
            <a:ext cx="6884510" cy="854710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43" name="Picture 142"/>
          <p:cNvPicPr/>
          <p:nvPr/>
        </p:nvPicPr>
        <p:blipFill>
          <a:blip r:embed="rId4">
            <a:extLst/>
          </a:blip>
          <a:stretch>
            <a:fillRect/>
          </a:stretch>
        </p:blipFill>
        <p:spPr>
          <a:xfrm>
            <a:off x="5373473" y="742335"/>
            <a:ext cx="2068535" cy="723106"/>
          </a:xfrm>
          <a:prstGeom prst="rect">
            <a:avLst/>
          </a:prstGeom>
        </p:spPr>
      </p:pic>
    </p:spTree>
    <p:extLst>
      <p:ext uri="{BB962C8B-B14F-4D97-AF65-F5344CB8AC3E}">
        <p14:creationId xmlns:p14="http://schemas.microsoft.com/office/powerpoint/2010/main" val="4079321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43"/>
                                        </p:tgtEl>
                                        <p:attrNameLst>
                                          <p:attrName>style.visibility</p:attrName>
                                        </p:attrNameLst>
                                      </p:cBhvr>
                                      <p:to>
                                        <p:strVal val="visible"/>
                                      </p:to>
                                    </p:set>
                                    <p:animEffect transition="in" filter="box(in)">
                                      <p:cBhvr>
                                        <p:cTn id="7" dur="6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49" name="Picture 148"/>
          <p:cNvPicPr/>
          <p:nvPr/>
        </p:nvPicPr>
        <p:blipFill>
          <a:blip r:embed="rId4">
            <a:extLst/>
          </a:blip>
          <a:stretch>
            <a:fillRect/>
          </a:stretch>
        </p:blipFill>
        <p:spPr>
          <a:xfrm>
            <a:off x="8778905" y="2500574"/>
            <a:ext cx="2068534" cy="723106"/>
          </a:xfrm>
          <a:prstGeom prst="rect">
            <a:avLst/>
          </a:prstGeom>
        </p:spPr>
      </p:pic>
      <p:grpSp>
        <p:nvGrpSpPr>
          <p:cNvPr id="154" name="Group 154"/>
          <p:cNvGrpSpPr/>
          <p:nvPr/>
        </p:nvGrpSpPr>
        <p:grpSpPr>
          <a:xfrm>
            <a:off x="5483134" y="3109957"/>
            <a:ext cx="6587003" cy="1691978"/>
            <a:chOff x="0" y="0"/>
            <a:chExt cx="6587001" cy="1691977"/>
          </a:xfrm>
        </p:grpSpPr>
        <p:pic>
          <p:nvPicPr>
            <p:cNvPr id="151" name="core tcp.png"/>
            <p:cNvPicPr/>
            <p:nvPr/>
          </p:nvPicPr>
          <p:blipFill>
            <a:blip r:embed="rId5">
              <a:extLst/>
            </a:blip>
            <a:stretch>
              <a:fillRect/>
            </a:stretch>
          </p:blipFill>
          <p:spPr>
            <a:xfrm>
              <a:off x="0" y="0"/>
              <a:ext cx="6532913" cy="1691978"/>
            </a:xfrm>
            <a:prstGeom prst="rect">
              <a:avLst/>
            </a:prstGeom>
            <a:ln w="12700" cap="flat">
              <a:noFill/>
              <a:miter lim="400000"/>
            </a:ln>
            <a:effectLst/>
          </p:spPr>
        </p:pic>
        <p:sp>
          <p:nvSpPr>
            <p:cNvPr id="152" name="Shape 152"/>
            <p:cNvSpPr/>
            <p:nvPr/>
          </p:nvSpPr>
          <p:spPr>
            <a:xfrm>
              <a:off x="54089" y="451874"/>
              <a:ext cx="6532913" cy="399990"/>
            </a:xfrm>
            <a:prstGeom prst="roundRect">
              <a:avLst>
                <a:gd name="adj" fmla="val 47626"/>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53" name="Shape 153"/>
            <p:cNvSpPr/>
            <p:nvPr/>
          </p:nvSpPr>
          <p:spPr>
            <a:xfrm>
              <a:off x="2809194"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
        <p:nvSpPr>
          <p:cNvPr id="155" name="Shape 155"/>
          <p:cNvSpPr/>
          <p:nvPr/>
        </p:nvSpPr>
        <p:spPr>
          <a:xfrm>
            <a:off x="10984703" y="3528828"/>
            <a:ext cx="876425" cy="469901"/>
          </a:xfrm>
          <a:prstGeom prst="rect">
            <a:avLst/>
          </a:prstGeom>
          <a:solidFill>
            <a:srgbClr val="EDD97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9000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49"/>
                                        </p:tgtEl>
                                        <p:attrNameLst>
                                          <p:attrName>style.visibility</p:attrName>
                                        </p:attrNameLst>
                                      </p:cBhvr>
                                      <p:to>
                                        <p:strVal val="visible"/>
                                      </p:to>
                                    </p:set>
                                    <p:animEffect transition="in" filter="box(in)">
                                      <p:cBhvr>
                                        <p:cTn id="7" dur="6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154"/>
                                        </p:tgtEl>
                                        <p:attrNameLst>
                                          <p:attrName>style.visibility</p:attrName>
                                        </p:attrNameLst>
                                      </p:cBhvr>
                                      <p:to>
                                        <p:strVal val="visible"/>
                                      </p:to>
                                    </p:set>
                                    <p:anim calcmode="lin" valueType="num">
                                      <p:cBhvr>
                                        <p:cTn id="12" dur="750" fill="hold"/>
                                        <p:tgtEl>
                                          <p:spTgt spid="154"/>
                                        </p:tgtEl>
                                        <p:attrNameLst>
                                          <p:attrName>ppt_w</p:attrName>
                                        </p:attrNameLst>
                                      </p:cBhvr>
                                      <p:tavLst>
                                        <p:tav tm="0">
                                          <p:val>
                                            <p:fltVal val="0"/>
                                          </p:val>
                                        </p:tav>
                                        <p:tav tm="100000">
                                          <p:val>
                                            <p:strVal val="#ppt_w"/>
                                          </p:val>
                                        </p:tav>
                                      </p:tavLst>
                                    </p:anim>
                                    <p:anim calcmode="lin" valueType="num">
                                      <p:cBhvr>
                                        <p:cTn id="13" dur="750" fill="hold"/>
                                        <p:tgtEl>
                                          <p:spTgt spid="15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advAuto="0"/>
      <p:bldP spid="154" grpId="0" animBg="1" advAuto="0"/>
      <p:bldP spid="155"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60" name="Picture 159"/>
          <p:cNvPicPr/>
          <p:nvPr/>
        </p:nvPicPr>
        <p:blipFill>
          <a:blip r:embed="rId4">
            <a:extLst/>
          </a:blip>
          <a:stretch>
            <a:fillRect/>
          </a:stretch>
        </p:blipFill>
        <p:spPr>
          <a:xfrm>
            <a:off x="5468133" y="1538169"/>
            <a:ext cx="2068534" cy="723106"/>
          </a:xfrm>
          <a:prstGeom prst="rect">
            <a:avLst/>
          </a:prstGeom>
        </p:spPr>
      </p:pic>
      <p:grpSp>
        <p:nvGrpSpPr>
          <p:cNvPr id="167" name="Group 167"/>
          <p:cNvGrpSpPr/>
          <p:nvPr/>
        </p:nvGrpSpPr>
        <p:grpSpPr>
          <a:xfrm>
            <a:off x="726635" y="2295615"/>
            <a:ext cx="6587002" cy="1691978"/>
            <a:chOff x="0" y="0"/>
            <a:chExt cx="6587001" cy="1691977"/>
          </a:xfrm>
        </p:grpSpPr>
        <p:pic>
          <p:nvPicPr>
            <p:cNvPr id="162" name="core tcp.png"/>
            <p:cNvPicPr/>
            <p:nvPr/>
          </p:nvPicPr>
          <p:blipFill>
            <a:blip r:embed="rId5">
              <a:extLst/>
            </a:blip>
            <a:stretch>
              <a:fillRect/>
            </a:stretch>
          </p:blipFill>
          <p:spPr>
            <a:xfrm>
              <a:off x="0" y="0"/>
              <a:ext cx="6532913" cy="1691978"/>
            </a:xfrm>
            <a:prstGeom prst="rect">
              <a:avLst/>
            </a:prstGeom>
            <a:ln w="12700" cap="flat">
              <a:noFill/>
              <a:miter lim="400000"/>
            </a:ln>
            <a:effectLst/>
          </p:spPr>
        </p:pic>
        <p:sp>
          <p:nvSpPr>
            <p:cNvPr id="163" name="Shape 163"/>
            <p:cNvSpPr/>
            <p:nvPr/>
          </p:nvSpPr>
          <p:spPr>
            <a:xfrm>
              <a:off x="54089" y="451874"/>
              <a:ext cx="6532913" cy="399990"/>
            </a:xfrm>
            <a:prstGeom prst="roundRect">
              <a:avLst>
                <a:gd name="adj" fmla="val 47626"/>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64" name="Shape 164"/>
            <p:cNvSpPr/>
            <p:nvPr/>
          </p:nvSpPr>
          <p:spPr>
            <a:xfrm>
              <a:off x="2809194"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65" name="Shape 165"/>
            <p:cNvSpPr/>
            <p:nvPr/>
          </p:nvSpPr>
          <p:spPr>
            <a:xfrm>
              <a:off x="2195883" y="1115599"/>
              <a:ext cx="312708"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66" name="Shape 166"/>
            <p:cNvSpPr/>
            <p:nvPr/>
          </p:nvSpPr>
          <p:spPr>
            <a:xfrm>
              <a:off x="0" y="819475"/>
              <a:ext cx="6532913" cy="399991"/>
            </a:xfrm>
            <a:prstGeom prst="roundRect">
              <a:avLst>
                <a:gd name="adj" fmla="val 47626"/>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
        <p:nvSpPr>
          <p:cNvPr id="168" name="Shape 168"/>
          <p:cNvSpPr/>
          <p:nvPr/>
        </p:nvSpPr>
        <p:spPr>
          <a:xfrm>
            <a:off x="6320742" y="3103149"/>
            <a:ext cx="876425" cy="469901"/>
          </a:xfrm>
          <a:prstGeom prst="rect">
            <a:avLst/>
          </a:prstGeom>
          <a:solidFill>
            <a:srgbClr val="EDD97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9001</a:t>
            </a:r>
          </a:p>
        </p:txBody>
      </p:sp>
      <p:sp>
        <p:nvSpPr>
          <p:cNvPr id="169" name="Shape 169"/>
          <p:cNvSpPr/>
          <p:nvPr/>
        </p:nvSpPr>
        <p:spPr>
          <a:xfrm>
            <a:off x="6320742" y="2674916"/>
            <a:ext cx="876425" cy="469901"/>
          </a:xfrm>
          <a:prstGeom prst="rect">
            <a:avLst/>
          </a:prstGeom>
          <a:solidFill>
            <a:srgbClr val="EDD97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4000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60"/>
                                        </p:tgtEl>
                                        <p:attrNameLst>
                                          <p:attrName>style.visibility</p:attrName>
                                        </p:attrNameLst>
                                      </p:cBhvr>
                                      <p:to>
                                        <p:strVal val="visible"/>
                                      </p:to>
                                    </p:set>
                                    <p:animEffect transition="in" filter="box(in)">
                                      <p:cBhvr>
                                        <p:cTn id="7" dur="6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167"/>
                                        </p:tgtEl>
                                        <p:attrNameLst>
                                          <p:attrName>style.visibility</p:attrName>
                                        </p:attrNameLst>
                                      </p:cBhvr>
                                      <p:to>
                                        <p:strVal val="visible"/>
                                      </p:to>
                                    </p:set>
                                    <p:anim calcmode="lin" valueType="num">
                                      <p:cBhvr>
                                        <p:cTn id="12" dur="750" fill="hold"/>
                                        <p:tgtEl>
                                          <p:spTgt spid="167"/>
                                        </p:tgtEl>
                                        <p:attrNameLst>
                                          <p:attrName>ppt_w</p:attrName>
                                        </p:attrNameLst>
                                      </p:cBhvr>
                                      <p:tavLst>
                                        <p:tav tm="0">
                                          <p:val>
                                            <p:fltVal val="0"/>
                                          </p:val>
                                        </p:tav>
                                        <p:tav tm="100000">
                                          <p:val>
                                            <p:strVal val="#ppt_w"/>
                                          </p:val>
                                        </p:tav>
                                      </p:tavLst>
                                    </p:anim>
                                    <p:anim calcmode="lin" valueType="num">
                                      <p:cBhvr>
                                        <p:cTn id="13" dur="750" fill="hold"/>
                                        <p:tgtEl>
                                          <p:spTgt spid="16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6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P spid="167" grpId="0" animBg="1" advAuto="0"/>
      <p:bldP spid="168" grpId="0" animBg="1" advAuto="0"/>
      <p:bldP spid="16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Why Not?</a:t>
            </a:r>
          </a:p>
        </p:txBody>
      </p:sp>
      <p:sp>
        <p:nvSpPr>
          <p:cNvPr id="80" name="Shape 80"/>
          <p:cNvSpPr>
            <a:spLocks noGrp="1"/>
          </p:cNvSpPr>
          <p:nvPr>
            <p:ph type="body" idx="1"/>
          </p:nvPr>
        </p:nvSpPr>
        <p:spPr>
          <a:prstGeom prst="rect">
            <a:avLst/>
          </a:prstGeom>
        </p:spPr>
        <p:txBody>
          <a:bodyPr/>
          <a:lstStyle/>
          <a:p>
            <a:pPr lvl="0">
              <a:buBlip>
                <a:blip r:embed="rId3"/>
              </a:buBlip>
              <a:defRPr sz="1800">
                <a:solidFill>
                  <a:srgbClr val="000000"/>
                </a:solidFill>
              </a:defRPr>
            </a:pPr>
            <a:r>
              <a:rPr sz="4300">
                <a:solidFill>
                  <a:srgbClr val="546056"/>
                </a:solidFill>
              </a:rPr>
              <a:t>Not all packets equally valuable</a:t>
            </a:r>
          </a:p>
          <a:p>
            <a:pPr lvl="0">
              <a:buBlip>
                <a:blip r:embed="rId3"/>
              </a:buBlip>
              <a:defRPr sz="1800">
                <a:solidFill>
                  <a:srgbClr val="000000"/>
                </a:solidFill>
              </a:defRPr>
            </a:pPr>
            <a:r>
              <a:rPr sz="4300">
                <a:solidFill>
                  <a:srgbClr val="546056"/>
                </a:solidFill>
              </a:rPr>
              <a:t>Duplicate packets are a warning sign</a:t>
            </a:r>
          </a:p>
          <a:p>
            <a:pPr lvl="0">
              <a:buBlip>
                <a:blip r:embed="rId3"/>
              </a:buBlip>
              <a:defRPr sz="1800">
                <a:solidFill>
                  <a:srgbClr val="000000"/>
                </a:solidFill>
              </a:defRPr>
            </a:pPr>
            <a:r>
              <a:rPr sz="4300">
                <a:solidFill>
                  <a:srgbClr val="546056"/>
                </a:solidFill>
              </a:rPr>
              <a:t>Your data may be pre-segmented</a:t>
            </a:r>
          </a:p>
          <a:p>
            <a:pPr lvl="0">
              <a:buBlip>
                <a:blip r:embed="rId3"/>
              </a:buBlip>
              <a:defRPr sz="1800">
                <a:solidFill>
                  <a:srgbClr val="000000"/>
                </a:solidFill>
              </a:defRPr>
            </a:pPr>
            <a:r>
              <a:rPr sz="4300">
                <a:solidFill>
                  <a:srgbClr val="546056"/>
                </a:solidFill>
              </a:rPr>
              <a:t>Games can afford to be bad citizens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74" name="Picture 173"/>
          <p:cNvPicPr/>
          <p:nvPr/>
        </p:nvPicPr>
        <p:blipFill>
          <a:blip r:embed="rId4">
            <a:extLst/>
          </a:blip>
          <a:stretch>
            <a:fillRect/>
          </a:stretch>
        </p:blipFill>
        <p:spPr>
          <a:xfrm>
            <a:off x="1748069" y="2519082"/>
            <a:ext cx="2068535" cy="72310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74"/>
                                        </p:tgtEl>
                                        <p:attrNameLst>
                                          <p:attrName>style.visibility</p:attrName>
                                        </p:attrNameLst>
                                      </p:cBhvr>
                                      <p:to>
                                        <p:strVal val="visible"/>
                                      </p:to>
                                    </p:set>
                                    <p:animEffect transition="in" filter="box(in)">
                                      <p:cBhvr>
                                        <p:cTn id="7" dur="6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80" name="Picture 179"/>
          <p:cNvPicPr/>
          <p:nvPr/>
        </p:nvPicPr>
        <p:blipFill>
          <a:blip r:embed="rId4">
            <a:extLst/>
          </a:blip>
          <a:stretch>
            <a:fillRect/>
          </a:stretch>
        </p:blipFill>
        <p:spPr>
          <a:xfrm>
            <a:off x="8669979" y="2548314"/>
            <a:ext cx="2068534" cy="723105"/>
          </a:xfrm>
          <a:prstGeom prst="rect">
            <a:avLst/>
          </a:prstGeom>
        </p:spPr>
      </p:pic>
      <p:grpSp>
        <p:nvGrpSpPr>
          <p:cNvPr id="186" name="Group 186"/>
          <p:cNvGrpSpPr/>
          <p:nvPr/>
        </p:nvGrpSpPr>
        <p:grpSpPr>
          <a:xfrm>
            <a:off x="5908813" y="4220424"/>
            <a:ext cx="6587003" cy="1691978"/>
            <a:chOff x="0" y="0"/>
            <a:chExt cx="6587001" cy="1691977"/>
          </a:xfrm>
        </p:grpSpPr>
        <p:pic>
          <p:nvPicPr>
            <p:cNvPr id="182" name="core tcp.png"/>
            <p:cNvPicPr/>
            <p:nvPr/>
          </p:nvPicPr>
          <p:blipFill>
            <a:blip r:embed="rId5">
              <a:extLst/>
            </a:blip>
            <a:stretch>
              <a:fillRect/>
            </a:stretch>
          </p:blipFill>
          <p:spPr>
            <a:xfrm>
              <a:off x="0" y="0"/>
              <a:ext cx="6532913" cy="1691978"/>
            </a:xfrm>
            <a:prstGeom prst="rect">
              <a:avLst/>
            </a:prstGeom>
            <a:ln w="12700" cap="flat">
              <a:noFill/>
              <a:miter lim="400000"/>
            </a:ln>
            <a:effectLst/>
          </p:spPr>
        </p:pic>
        <p:sp>
          <p:nvSpPr>
            <p:cNvPr id="183" name="Shape 183"/>
            <p:cNvSpPr/>
            <p:nvPr/>
          </p:nvSpPr>
          <p:spPr>
            <a:xfrm>
              <a:off x="54089" y="451874"/>
              <a:ext cx="6532913" cy="399990"/>
            </a:xfrm>
            <a:prstGeom prst="roundRect">
              <a:avLst>
                <a:gd name="adj" fmla="val 47626"/>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84" name="Shape 184"/>
            <p:cNvSpPr/>
            <p:nvPr/>
          </p:nvSpPr>
          <p:spPr>
            <a:xfrm>
              <a:off x="2195883" y="1115599"/>
              <a:ext cx="312708"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sp>
          <p:nvSpPr>
            <p:cNvPr id="185" name="Shape 185"/>
            <p:cNvSpPr/>
            <p:nvPr/>
          </p:nvSpPr>
          <p:spPr>
            <a:xfrm>
              <a:off x="0" y="819475"/>
              <a:ext cx="6532913" cy="399991"/>
            </a:xfrm>
            <a:prstGeom prst="roundRect">
              <a:avLst>
                <a:gd name="adj" fmla="val 47626"/>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
        <p:nvSpPr>
          <p:cNvPr id="187" name="Shape 187"/>
          <p:cNvSpPr/>
          <p:nvPr/>
        </p:nvSpPr>
        <p:spPr>
          <a:xfrm>
            <a:off x="11447398" y="4641849"/>
            <a:ext cx="876425" cy="469901"/>
          </a:xfrm>
          <a:prstGeom prst="rect">
            <a:avLst/>
          </a:prstGeom>
          <a:solidFill>
            <a:srgbClr val="EDD97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9001</a:t>
            </a:r>
          </a:p>
        </p:txBody>
      </p:sp>
      <p:sp>
        <p:nvSpPr>
          <p:cNvPr id="188" name="Shape 188"/>
          <p:cNvSpPr/>
          <p:nvPr/>
        </p:nvSpPr>
        <p:spPr>
          <a:xfrm>
            <a:off x="11447398" y="5025404"/>
            <a:ext cx="876425" cy="469901"/>
          </a:xfrm>
          <a:prstGeom prst="rect">
            <a:avLst/>
          </a:prstGeom>
          <a:solidFill>
            <a:srgbClr val="EDD97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4001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80"/>
                                        </p:tgtEl>
                                        <p:attrNameLst>
                                          <p:attrName>style.visibility</p:attrName>
                                        </p:attrNameLst>
                                      </p:cBhvr>
                                      <p:to>
                                        <p:strVal val="visible"/>
                                      </p:to>
                                    </p:set>
                                    <p:animEffect transition="in" filter="box(in)">
                                      <p:cBhvr>
                                        <p:cTn id="7" dur="6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186"/>
                                        </p:tgtEl>
                                        <p:attrNameLst>
                                          <p:attrName>style.visibility</p:attrName>
                                        </p:attrNameLst>
                                      </p:cBhvr>
                                      <p:to>
                                        <p:strVal val="visible"/>
                                      </p:to>
                                    </p:set>
                                    <p:anim calcmode="lin" valueType="num">
                                      <p:cBhvr>
                                        <p:cTn id="12" dur="750" fill="hold"/>
                                        <p:tgtEl>
                                          <p:spTgt spid="186"/>
                                        </p:tgtEl>
                                        <p:attrNameLst>
                                          <p:attrName>ppt_w</p:attrName>
                                        </p:attrNameLst>
                                      </p:cBhvr>
                                      <p:tavLst>
                                        <p:tav tm="0">
                                          <p:val>
                                            <p:fltVal val="0"/>
                                          </p:val>
                                        </p:tav>
                                        <p:tav tm="100000">
                                          <p:val>
                                            <p:strVal val="#ppt_w"/>
                                          </p:val>
                                        </p:tav>
                                      </p:tavLst>
                                    </p:anim>
                                    <p:anim calcmode="lin" valueType="num">
                                      <p:cBhvr>
                                        <p:cTn id="13" dur="75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8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P spid="186" grpId="0" animBg="1" advAuto="0"/>
      <p:bldP spid="187" grpId="0" animBg="1" advAuto="0"/>
      <p:bldP spid="188"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93" name="Picture 192"/>
          <p:cNvPicPr/>
          <p:nvPr/>
        </p:nvPicPr>
        <p:blipFill>
          <a:blip r:embed="rId4">
            <a:extLst/>
          </a:blip>
          <a:stretch>
            <a:fillRect/>
          </a:stretch>
        </p:blipFill>
        <p:spPr>
          <a:xfrm>
            <a:off x="5320071" y="3537010"/>
            <a:ext cx="2068534" cy="7231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93"/>
                                        </p:tgtEl>
                                        <p:attrNameLst>
                                          <p:attrName>style.visibility</p:attrName>
                                        </p:attrNameLst>
                                      </p:cBhvr>
                                      <p:to>
                                        <p:strVal val="visible"/>
                                      </p:to>
                                    </p:set>
                                    <p:animEffect transition="in" filter="box(in)">
                                      <p:cBhvr>
                                        <p:cTn id="7" dur="6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99" name="Picture 198"/>
          <p:cNvPicPr/>
          <p:nvPr/>
        </p:nvPicPr>
        <p:blipFill>
          <a:blip r:embed="rId4">
            <a:extLst/>
          </a:blip>
          <a:stretch>
            <a:fillRect/>
          </a:stretch>
        </p:blipFill>
        <p:spPr>
          <a:xfrm>
            <a:off x="5320071" y="3537010"/>
            <a:ext cx="2068534" cy="7231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box(in)">
                                      <p:cBhvr>
                                        <p:cTn id="7" dur="6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p:nvPr/>
        </p:nvSpPr>
        <p:spPr>
          <a:xfrm>
            <a:off x="647700" y="3554915"/>
            <a:ext cx="11709400" cy="13973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defRPr sz="7000"/>
            </a:lvl1pPr>
          </a:lstStyle>
          <a:p>
            <a:pPr lvl="0">
              <a:defRPr sz="1800">
                <a:solidFill>
                  <a:srgbClr val="000000"/>
                </a:solidFill>
              </a:defRPr>
            </a:pPr>
            <a:r>
              <a:rPr sz="7000">
                <a:solidFill>
                  <a:srgbClr val="546056"/>
                </a:solidFill>
              </a:rPr>
              <a:t>Packets</a:t>
            </a:r>
          </a:p>
        </p:txBody>
      </p:sp>
      <p:sp>
        <p:nvSpPr>
          <p:cNvPr id="511" name="Shape 511"/>
          <p:cNvSpPr/>
          <p:nvPr/>
        </p:nvSpPr>
        <p:spPr>
          <a:xfrm>
            <a:off x="647700" y="4958952"/>
            <a:ext cx="11709400" cy="13973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defRPr sz="7000"/>
            </a:lvl1pPr>
          </a:lstStyle>
          <a:p>
            <a:pPr lvl="0">
              <a:defRPr sz="1800">
                <a:solidFill>
                  <a:srgbClr val="000000"/>
                </a:solidFill>
              </a:defRPr>
            </a:pPr>
            <a:r>
              <a:rPr sz="7000">
                <a:solidFill>
                  <a:srgbClr val="546056"/>
                </a:solidFill>
              </a:rPr>
              <a:t>Bytes</a:t>
            </a:r>
          </a:p>
        </p:txBody>
      </p:sp>
      <p:sp>
        <p:nvSpPr>
          <p:cNvPr id="512" name="Shape 512"/>
          <p:cNvSpPr/>
          <p:nvPr/>
        </p:nvSpPr>
        <p:spPr>
          <a:xfrm>
            <a:off x="647700" y="3554915"/>
            <a:ext cx="11709400" cy="13973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defRPr sz="7000" strike="sngStrike"/>
            </a:lvl1pPr>
          </a:lstStyle>
          <a:p>
            <a:pPr lvl="0">
              <a:defRPr sz="1800" strike="noStrike">
                <a:solidFill>
                  <a:srgbClr val="000000"/>
                </a:solidFill>
              </a:defRPr>
            </a:pPr>
            <a:r>
              <a:rPr sz="7000" strike="sngStrike">
                <a:solidFill>
                  <a:srgbClr val="546056"/>
                </a:solidFill>
              </a:rPr>
              <a:t>Packets</a:t>
            </a:r>
          </a:p>
        </p:txBody>
      </p:sp>
      <p:grpSp>
        <p:nvGrpSpPr>
          <p:cNvPr id="516" name="Group 516"/>
          <p:cNvGrpSpPr/>
          <p:nvPr/>
        </p:nvGrpSpPr>
        <p:grpSpPr>
          <a:xfrm>
            <a:off x="652431" y="694302"/>
            <a:ext cx="6533258" cy="2160451"/>
            <a:chOff x="0" y="0"/>
            <a:chExt cx="6533257" cy="2160450"/>
          </a:xfrm>
        </p:grpSpPr>
        <p:pic>
          <p:nvPicPr>
            <p:cNvPr id="513" name="core tcp.png"/>
            <p:cNvPicPr/>
            <p:nvPr/>
          </p:nvPicPr>
          <p:blipFill>
            <a:blip r:embed="rId3">
              <a:extLst/>
            </a:blip>
            <a:stretch>
              <a:fillRect/>
            </a:stretch>
          </p:blipFill>
          <p:spPr>
            <a:xfrm>
              <a:off x="172" y="0"/>
              <a:ext cx="6532913" cy="1691978"/>
            </a:xfrm>
            <a:prstGeom prst="rect">
              <a:avLst/>
            </a:prstGeom>
            <a:ln w="12700" cap="flat">
              <a:noFill/>
              <a:miter lim="400000"/>
            </a:ln>
            <a:effectLst/>
          </p:spPr>
        </p:pic>
        <p:sp>
          <p:nvSpPr>
            <p:cNvPr id="514" name="Shape 514"/>
            <p:cNvSpPr/>
            <p:nvPr/>
          </p:nvSpPr>
          <p:spPr>
            <a:xfrm>
              <a:off x="5467279" y="453083"/>
              <a:ext cx="876425" cy="469901"/>
            </a:xfrm>
            <a:prstGeom prst="rect">
              <a:avLst/>
            </a:prstGeom>
            <a:solidFill>
              <a:srgbClr val="EDD970"/>
            </a:solid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9321</a:t>
              </a:r>
            </a:p>
          </p:txBody>
        </p:sp>
        <p:sp>
          <p:nvSpPr>
            <p:cNvPr id="515" name="Shape 515"/>
            <p:cNvSpPr/>
            <p:nvPr/>
          </p:nvSpPr>
          <p:spPr>
            <a:xfrm>
              <a:off x="0" y="1690550"/>
              <a:ext cx="6533258" cy="469901"/>
            </a:xfrm>
            <a:prstGeom prst="rect">
              <a:avLst/>
            </a:prstGeom>
            <a:solidFill>
              <a:srgbClr val="648FC7"/>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2500" b="1">
                  <a:solidFill>
                    <a:srgbClr val="000000"/>
                  </a:solidFill>
                  <a:latin typeface="Courier New"/>
                  <a:ea typeface="Courier New"/>
                  <a:cs typeface="Courier New"/>
                  <a:sym typeface="Courier New"/>
                </a:defRPr>
              </a:lvl1pPr>
            </a:lstStyle>
            <a:p>
              <a:pPr lvl="0">
                <a:defRPr sz="1800" b="0"/>
              </a:pPr>
              <a:r>
                <a:rPr sz="2500" b="1"/>
                <a:t>[500 bytes of data]</a:t>
              </a:r>
            </a:p>
          </p:txBody>
        </p:sp>
      </p:grpSp>
      <p:grpSp>
        <p:nvGrpSpPr>
          <p:cNvPr id="519" name="Group 519"/>
          <p:cNvGrpSpPr/>
          <p:nvPr/>
        </p:nvGrpSpPr>
        <p:grpSpPr>
          <a:xfrm>
            <a:off x="5776704" y="7354548"/>
            <a:ext cx="6532913" cy="1691978"/>
            <a:chOff x="0" y="0"/>
            <a:chExt cx="6532912" cy="1691977"/>
          </a:xfrm>
        </p:grpSpPr>
        <p:pic>
          <p:nvPicPr>
            <p:cNvPr id="517" name="core tcp.png"/>
            <p:cNvPicPr/>
            <p:nvPr/>
          </p:nvPicPr>
          <p:blipFill>
            <a:blip r:embed="rId3">
              <a:extLst/>
            </a:blip>
            <a:stretch>
              <a:fillRect/>
            </a:stretch>
          </p:blipFill>
          <p:spPr>
            <a:xfrm>
              <a:off x="0" y="0"/>
              <a:ext cx="6532913" cy="1691978"/>
            </a:xfrm>
            <a:prstGeom prst="rect">
              <a:avLst/>
            </a:prstGeom>
            <a:ln w="12700" cap="flat">
              <a:noFill/>
              <a:miter lim="400000"/>
            </a:ln>
            <a:effectLst/>
          </p:spPr>
        </p:pic>
        <p:sp>
          <p:nvSpPr>
            <p:cNvPr id="518" name="Shape 518"/>
            <p:cNvSpPr/>
            <p:nvPr/>
          </p:nvSpPr>
          <p:spPr>
            <a:xfrm>
              <a:off x="5615169" y="749208"/>
              <a:ext cx="876425" cy="469901"/>
            </a:xfrm>
            <a:prstGeom prst="rect">
              <a:avLst/>
            </a:prstGeom>
            <a:solidFill>
              <a:srgbClr val="EDD970"/>
            </a:solid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500" b="1">
                  <a:solidFill>
                    <a:srgbClr val="C56667"/>
                  </a:solidFill>
                  <a:latin typeface="Courier New"/>
                  <a:ea typeface="Courier New"/>
                  <a:cs typeface="Courier New"/>
                  <a:sym typeface="Courier New"/>
                </a:defRPr>
              </a:lvl1pPr>
            </a:lstStyle>
            <a:p>
              <a:pPr lvl="0">
                <a:defRPr sz="1800" b="0">
                  <a:solidFill>
                    <a:srgbClr val="000000"/>
                  </a:solidFill>
                </a:defRPr>
              </a:pPr>
              <a:r>
                <a:rPr sz="2500" b="1">
                  <a:solidFill>
                    <a:srgbClr val="C56667"/>
                  </a:solidFill>
                </a:rPr>
                <a:t>9821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12"/>
                                        </p:tgtEl>
                                        <p:attrNameLst>
                                          <p:attrName>style.visibility</p:attrName>
                                        </p:attrNameLst>
                                      </p:cBhvr>
                                      <p:to>
                                        <p:strVal val="visible"/>
                                      </p:to>
                                    </p:set>
                                    <p:animEffect transition="in" filter="box(out)">
                                      <p:cBhvr>
                                        <p:cTn id="7" dur="500"/>
                                        <p:tgtEl>
                                          <p:spTgt spid="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511"/>
                                        </p:tgtEl>
                                        <p:attrNameLst>
                                          <p:attrName>style.visibility</p:attrName>
                                        </p:attrNameLst>
                                      </p:cBhvr>
                                      <p:to>
                                        <p:strVal val="visible"/>
                                      </p:to>
                                    </p:set>
                                    <p:anim calcmode="lin" valueType="num">
                                      <p:cBhvr>
                                        <p:cTn id="12" dur="1000" fill="hold"/>
                                        <p:tgtEl>
                                          <p:spTgt spid="511"/>
                                        </p:tgtEl>
                                        <p:attrNameLst>
                                          <p:attrName>ppt_x</p:attrName>
                                        </p:attrNameLst>
                                      </p:cBhvr>
                                      <p:tavLst>
                                        <p:tav tm="0">
                                          <p:val>
                                            <p:strVal val="#ppt_x"/>
                                          </p:val>
                                        </p:tav>
                                        <p:tav tm="100000">
                                          <p:val>
                                            <p:strVal val="#ppt_x"/>
                                          </p:val>
                                        </p:tav>
                                      </p:tavLst>
                                    </p:anim>
                                    <p:anim calcmode="lin" valueType="num">
                                      <p:cBhvr>
                                        <p:cTn id="13" dur="1000" fill="hold"/>
                                        <p:tgtEl>
                                          <p:spTgt spid="5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iterate>
                                    <p:tmAbs val="0"/>
                                  </p:iterate>
                                  <p:childTnLst>
                                    <p:set>
                                      <p:cBhvr>
                                        <p:cTn id="17" fill="hold"/>
                                        <p:tgtEl>
                                          <p:spTgt spid="516"/>
                                        </p:tgtEl>
                                        <p:attrNameLst>
                                          <p:attrName>style.visibility</p:attrName>
                                        </p:attrNameLst>
                                      </p:cBhvr>
                                      <p:to>
                                        <p:strVal val="visible"/>
                                      </p:to>
                                    </p:set>
                                    <p:anim calcmode="lin" valueType="num">
                                      <p:cBhvr>
                                        <p:cTn id="18" dur="500" fill="hold"/>
                                        <p:tgtEl>
                                          <p:spTgt spid="516"/>
                                        </p:tgtEl>
                                        <p:attrNameLst>
                                          <p:attrName>ppt_x</p:attrName>
                                        </p:attrNameLst>
                                      </p:cBhvr>
                                      <p:tavLst>
                                        <p:tav tm="0">
                                          <p:val>
                                            <p:strVal val="0-#ppt_w/2"/>
                                          </p:val>
                                        </p:tav>
                                        <p:tav tm="100000">
                                          <p:val>
                                            <p:strVal val="#ppt_x"/>
                                          </p:val>
                                        </p:tav>
                                      </p:tavLst>
                                    </p:anim>
                                    <p:anim calcmode="lin" valueType="num">
                                      <p:cBhvr>
                                        <p:cTn id="19" dur="500" fill="hold"/>
                                        <p:tgtEl>
                                          <p:spTgt spid="5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iterate>
                                    <p:tmAbs val="0"/>
                                  </p:iterate>
                                  <p:childTnLst>
                                    <p:set>
                                      <p:cBhvr>
                                        <p:cTn id="23" fill="hold"/>
                                        <p:tgtEl>
                                          <p:spTgt spid="519"/>
                                        </p:tgtEl>
                                        <p:attrNameLst>
                                          <p:attrName>style.visibility</p:attrName>
                                        </p:attrNameLst>
                                      </p:cBhvr>
                                      <p:to>
                                        <p:strVal val="visible"/>
                                      </p:to>
                                    </p:set>
                                    <p:anim calcmode="lin" valueType="num">
                                      <p:cBhvr>
                                        <p:cTn id="24" dur="500" fill="hold"/>
                                        <p:tgtEl>
                                          <p:spTgt spid="519"/>
                                        </p:tgtEl>
                                        <p:attrNameLst>
                                          <p:attrName>ppt_x</p:attrName>
                                        </p:attrNameLst>
                                      </p:cBhvr>
                                      <p:tavLst>
                                        <p:tav tm="0">
                                          <p:val>
                                            <p:strVal val="1+#ppt_w/2"/>
                                          </p:val>
                                        </p:tav>
                                        <p:tav tm="100000">
                                          <p:val>
                                            <p:strVal val="#ppt_x"/>
                                          </p:val>
                                        </p:tav>
                                      </p:tavLst>
                                    </p:anim>
                                    <p:anim calcmode="lin" valueType="num">
                                      <p:cBhvr>
                                        <p:cTn id="25" dur="500" fill="hold"/>
                                        <p:tgtEl>
                                          <p:spTgt spid="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advAuto="0"/>
      <p:bldP spid="512" grpId="0" animBg="1" advAuto="0"/>
      <p:bldP spid="516" grpId="0" animBg="1" advAuto="0"/>
      <p:bldP spid="519"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524" name="Shape 524"/>
          <p:cNvSpPr/>
          <p:nvPr/>
        </p:nvSpPr>
        <p:spPr>
          <a:xfrm>
            <a:off x="6425597" y="5718277"/>
            <a:ext cx="4873812" cy="708695"/>
          </a:xfrm>
          <a:prstGeom prst="roundRect">
            <a:avLst>
              <a:gd name="adj" fmla="val 26880"/>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Flow Control Tricks</a:t>
            </a:r>
          </a:p>
        </p:txBody>
      </p:sp>
      <p:sp>
        <p:nvSpPr>
          <p:cNvPr id="529" name="Shape 529"/>
          <p:cNvSpPr>
            <a:spLocks noGrp="1"/>
          </p:cNvSpPr>
          <p:nvPr>
            <p:ph type="body" idx="1"/>
          </p:nvPr>
        </p:nvSpPr>
        <p:spPr>
          <a:prstGeom prst="rect">
            <a:avLst/>
          </a:prstGeom>
        </p:spPr>
        <p:txBody>
          <a:bodyPr/>
          <a:lstStyle/>
          <a:p>
            <a:pPr marL="368045" lvl="0" indent="-368045" defTabSz="403097">
              <a:spcBef>
                <a:spcPts val="2800"/>
              </a:spcBef>
              <a:buBlip>
                <a:blip r:embed="rId3"/>
              </a:buBlip>
              <a:defRPr sz="1800">
                <a:solidFill>
                  <a:srgbClr val="000000"/>
                </a:solidFill>
              </a:defRPr>
            </a:pPr>
            <a:r>
              <a:rPr sz="2967">
                <a:solidFill>
                  <a:srgbClr val="546056"/>
                </a:solidFill>
              </a:rPr>
              <a:t>Selective Acknowledgement</a:t>
            </a:r>
            <a:br>
              <a:rPr sz="2967">
                <a:solidFill>
                  <a:srgbClr val="546056"/>
                </a:solidFill>
              </a:rPr>
            </a:br>
            <a:r>
              <a:rPr sz="2967">
                <a:solidFill>
                  <a:srgbClr val="546056"/>
                </a:solidFill>
              </a:rPr>
              <a:t>[RFC1072 &amp; RFC2018]</a:t>
            </a:r>
          </a:p>
          <a:p>
            <a:pPr marL="368045" lvl="0" indent="-368045" defTabSz="403097">
              <a:spcBef>
                <a:spcPts val="2800"/>
              </a:spcBef>
              <a:buBlip>
                <a:blip r:embed="rId3"/>
              </a:buBlip>
              <a:defRPr sz="1800">
                <a:solidFill>
                  <a:srgbClr val="000000"/>
                </a:solidFill>
              </a:defRPr>
            </a:pPr>
            <a:r>
              <a:rPr sz="2967">
                <a:solidFill>
                  <a:srgbClr val="546056"/>
                </a:solidFill>
              </a:rPr>
              <a:t>Karn’s Algorithm</a:t>
            </a:r>
            <a:br>
              <a:rPr sz="2967">
                <a:solidFill>
                  <a:srgbClr val="546056"/>
                </a:solidFill>
              </a:rPr>
            </a:br>
            <a:r>
              <a:rPr sz="2967">
                <a:solidFill>
                  <a:srgbClr val="546056"/>
                </a:solidFill>
              </a:rPr>
              <a:t>[RFC2988 &amp; RFC6298]</a:t>
            </a:r>
          </a:p>
          <a:p>
            <a:pPr marL="368045" lvl="0" indent="-368045" defTabSz="403097">
              <a:spcBef>
                <a:spcPts val="2800"/>
              </a:spcBef>
              <a:buBlip>
                <a:blip r:embed="rId3"/>
              </a:buBlip>
              <a:defRPr sz="1800">
                <a:solidFill>
                  <a:srgbClr val="000000"/>
                </a:solidFill>
              </a:defRPr>
            </a:pPr>
            <a:r>
              <a:rPr sz="2967">
                <a:solidFill>
                  <a:srgbClr val="546056"/>
                </a:solidFill>
              </a:rPr>
              <a:t>Slow Start, Congestion Avoidance, Fast Retransmit, Fast Recovery</a:t>
            </a:r>
            <a:br>
              <a:rPr sz="2967">
                <a:solidFill>
                  <a:srgbClr val="546056"/>
                </a:solidFill>
              </a:rPr>
            </a:br>
            <a:r>
              <a:rPr sz="2967">
                <a:solidFill>
                  <a:srgbClr val="546056"/>
                </a:solidFill>
              </a:rPr>
              <a:t>[RFC2581]</a:t>
            </a:r>
          </a:p>
          <a:p>
            <a:pPr marL="368045" lvl="0" indent="-368045" defTabSz="403097">
              <a:spcBef>
                <a:spcPts val="2800"/>
              </a:spcBef>
              <a:buBlip>
                <a:blip r:embed="rId3"/>
              </a:buBlip>
              <a:defRPr sz="1800">
                <a:solidFill>
                  <a:srgbClr val="000000"/>
                </a:solidFill>
              </a:defRPr>
            </a:pPr>
            <a:r>
              <a:rPr sz="2967">
                <a:solidFill>
                  <a:srgbClr val="546056"/>
                </a:solidFill>
              </a:rPr>
              <a:t>Nagle’s Algorithm</a:t>
            </a:r>
            <a:br>
              <a:rPr sz="2967">
                <a:solidFill>
                  <a:srgbClr val="546056"/>
                </a:solidFill>
              </a:rPr>
            </a:br>
            <a:r>
              <a:rPr sz="2967">
                <a:solidFill>
                  <a:srgbClr val="546056"/>
                </a:solidFill>
              </a:rPr>
              <a:t>[RFC896]</a:t>
            </a:r>
          </a:p>
          <a:p>
            <a:pPr marL="368045" lvl="0" indent="-368045" defTabSz="403097">
              <a:spcBef>
                <a:spcPts val="2800"/>
              </a:spcBef>
              <a:buBlip>
                <a:blip r:embed="rId3"/>
              </a:buBlip>
              <a:defRPr sz="1800">
                <a:solidFill>
                  <a:srgbClr val="000000"/>
                </a:solidFill>
              </a:defRPr>
            </a:pPr>
            <a:r>
              <a:rPr sz="2967">
                <a:solidFill>
                  <a:srgbClr val="546056"/>
                </a:solidFill>
              </a:rPr>
              <a:t>Explicit Congestion Notification</a:t>
            </a:r>
            <a:br>
              <a:rPr sz="2967">
                <a:solidFill>
                  <a:srgbClr val="546056"/>
                </a:solidFill>
              </a:rPr>
            </a:br>
            <a:r>
              <a:rPr sz="2967">
                <a:solidFill>
                  <a:srgbClr val="546056"/>
                </a:solidFill>
              </a:rPr>
              <a:t>[RFC3168 and RFC3540]</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34" name="Picture 533"/>
          <p:cNvPicPr/>
          <p:nvPr/>
        </p:nvPicPr>
        <p:blipFill>
          <a:blip r:embed="rId4">
            <a:extLst/>
          </a:blip>
          <a:stretch>
            <a:fillRect/>
          </a:stretch>
        </p:blipFill>
        <p:spPr>
          <a:xfrm>
            <a:off x="5320071" y="3537010"/>
            <a:ext cx="2068534" cy="723105"/>
          </a:xfrm>
          <a:prstGeom prst="rect">
            <a:avLst/>
          </a:prstGeom>
        </p:spPr>
      </p:pic>
      <p:grpSp>
        <p:nvGrpSpPr>
          <p:cNvPr id="538" name="Group 538"/>
          <p:cNvGrpSpPr/>
          <p:nvPr/>
        </p:nvGrpSpPr>
        <p:grpSpPr>
          <a:xfrm>
            <a:off x="4428191" y="4590579"/>
            <a:ext cx="6532913" cy="1691979"/>
            <a:chOff x="0" y="0"/>
            <a:chExt cx="6532912" cy="1691977"/>
          </a:xfrm>
        </p:grpSpPr>
        <p:pic>
          <p:nvPicPr>
            <p:cNvPr id="536" name="core tcp.png"/>
            <p:cNvPicPr/>
            <p:nvPr/>
          </p:nvPicPr>
          <p:blipFill>
            <a:blip r:embed="rId5">
              <a:extLst/>
            </a:blip>
            <a:stretch>
              <a:fillRect/>
            </a:stretch>
          </p:blipFill>
          <p:spPr>
            <a:xfrm>
              <a:off x="0" y="0"/>
              <a:ext cx="6532913" cy="1691978"/>
            </a:xfrm>
            <a:prstGeom prst="rect">
              <a:avLst/>
            </a:prstGeom>
            <a:ln w="12700" cap="flat">
              <a:noFill/>
              <a:miter lim="400000"/>
            </a:ln>
            <a:effectLst/>
          </p:spPr>
        </p:pic>
        <p:sp>
          <p:nvSpPr>
            <p:cNvPr id="537" name="Shape 537"/>
            <p:cNvSpPr/>
            <p:nvPr/>
          </p:nvSpPr>
          <p:spPr>
            <a:xfrm>
              <a:off x="2994272"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534"/>
                                        </p:tgtEl>
                                        <p:attrNameLst>
                                          <p:attrName>style.visibility</p:attrName>
                                        </p:attrNameLst>
                                      </p:cBhvr>
                                      <p:to>
                                        <p:strVal val="visible"/>
                                      </p:to>
                                    </p:set>
                                    <p:animEffect transition="in" filter="box(in)">
                                      <p:cBhvr>
                                        <p:cTn id="7" dur="600"/>
                                        <p:tgtEl>
                                          <p:spTgt spid="53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538"/>
                                        </p:tgtEl>
                                        <p:attrNameLst>
                                          <p:attrName>style.visibility</p:attrName>
                                        </p:attrNameLst>
                                      </p:cBhvr>
                                      <p:to>
                                        <p:strVal val="visible"/>
                                      </p:to>
                                    </p:set>
                                    <p:anim calcmode="lin" valueType="num">
                                      <p:cBhvr>
                                        <p:cTn id="12" dur="750" fill="hold"/>
                                        <p:tgtEl>
                                          <p:spTgt spid="538"/>
                                        </p:tgtEl>
                                        <p:attrNameLst>
                                          <p:attrName>ppt_w</p:attrName>
                                        </p:attrNameLst>
                                      </p:cBhvr>
                                      <p:tavLst>
                                        <p:tav tm="0">
                                          <p:val>
                                            <p:fltVal val="0"/>
                                          </p:val>
                                        </p:tav>
                                        <p:tav tm="100000">
                                          <p:val>
                                            <p:strVal val="#ppt_w"/>
                                          </p:val>
                                        </p:tav>
                                      </p:tavLst>
                                    </p:anim>
                                    <p:anim calcmode="lin" valueType="num">
                                      <p:cBhvr>
                                        <p:cTn id="13" dur="750" fill="hold"/>
                                        <p:tgtEl>
                                          <p:spTgt spid="5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0" animBg="1" advAuto="0"/>
      <p:bldP spid="538"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43" name="Picture 542"/>
          <p:cNvPicPr/>
          <p:nvPr/>
        </p:nvPicPr>
        <p:blipFill>
          <a:blip r:embed="rId4">
            <a:extLst/>
          </a:blip>
          <a:stretch>
            <a:fillRect/>
          </a:stretch>
        </p:blipFill>
        <p:spPr>
          <a:xfrm>
            <a:off x="1748069" y="5739435"/>
            <a:ext cx="2068535" cy="723106"/>
          </a:xfrm>
          <a:prstGeom prst="rect">
            <a:avLst/>
          </a:prstGeom>
        </p:spPr>
      </p:pic>
      <p:grpSp>
        <p:nvGrpSpPr>
          <p:cNvPr id="547" name="Group 547"/>
          <p:cNvGrpSpPr/>
          <p:nvPr/>
        </p:nvGrpSpPr>
        <p:grpSpPr>
          <a:xfrm>
            <a:off x="2225765" y="4609087"/>
            <a:ext cx="6532913" cy="1691978"/>
            <a:chOff x="0" y="0"/>
            <a:chExt cx="6532912" cy="1691977"/>
          </a:xfrm>
        </p:grpSpPr>
        <p:pic>
          <p:nvPicPr>
            <p:cNvPr id="545" name="core tcp.png"/>
            <p:cNvPicPr/>
            <p:nvPr/>
          </p:nvPicPr>
          <p:blipFill>
            <a:blip r:embed="rId5">
              <a:extLst/>
            </a:blip>
            <a:stretch>
              <a:fillRect/>
            </a:stretch>
          </p:blipFill>
          <p:spPr>
            <a:xfrm>
              <a:off x="0" y="0"/>
              <a:ext cx="6532913" cy="1691978"/>
            </a:xfrm>
            <a:prstGeom prst="rect">
              <a:avLst/>
            </a:prstGeom>
            <a:ln w="12700" cap="flat">
              <a:noFill/>
              <a:miter lim="400000"/>
            </a:ln>
            <a:effectLst/>
          </p:spPr>
        </p:pic>
        <p:sp>
          <p:nvSpPr>
            <p:cNvPr id="546" name="Shape 546"/>
            <p:cNvSpPr/>
            <p:nvPr/>
          </p:nvSpPr>
          <p:spPr>
            <a:xfrm>
              <a:off x="2198437"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pic>
        <p:nvPicPr>
          <p:cNvPr id="548" name="Picture 547"/>
          <p:cNvPicPr/>
          <p:nvPr/>
        </p:nvPicPr>
        <p:blipFill>
          <a:blip r:embed="rId6">
            <a:extLst/>
          </a:blip>
          <a:stretch>
            <a:fillRect/>
          </a:stretch>
        </p:blipFill>
        <p:spPr>
          <a:xfrm>
            <a:off x="5320071" y="3534455"/>
            <a:ext cx="2068534" cy="72310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43"/>
                                        </p:tgtEl>
                                        <p:attrNameLst>
                                          <p:attrName>style.visibility</p:attrName>
                                        </p:attrNameLst>
                                      </p:cBhvr>
                                      <p:to>
                                        <p:strVal val="visible"/>
                                      </p:to>
                                    </p:set>
                                    <p:animEffect transition="in" filter="box(out)">
                                      <p:cBhvr>
                                        <p:cTn id="7" dur="500"/>
                                        <p:tgtEl>
                                          <p:spTgt spid="54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548"/>
                                        </p:tgtEl>
                                        <p:attrNameLst>
                                          <p:attrName>style.visibility</p:attrName>
                                        </p:attrNameLst>
                                      </p:cBhvr>
                                      <p:to>
                                        <p:strVal val="visible"/>
                                      </p:to>
                                    </p:set>
                                    <p:animEffect transition="in" filter="box(out)">
                                      <p:cBhvr>
                                        <p:cTn id="12" dur="1000"/>
                                        <p:tgtEl>
                                          <p:spTgt spid="548"/>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547"/>
                                        </p:tgtEl>
                                        <p:attrNameLst>
                                          <p:attrName>style.visibility</p:attrName>
                                        </p:attrNameLst>
                                      </p:cBhvr>
                                      <p:to>
                                        <p:strVal val="visible"/>
                                      </p:to>
                                    </p:set>
                                    <p:anim calcmode="lin" valueType="num">
                                      <p:cBhvr>
                                        <p:cTn id="17" dur="750" fill="hold"/>
                                        <p:tgtEl>
                                          <p:spTgt spid="547"/>
                                        </p:tgtEl>
                                        <p:attrNameLst>
                                          <p:attrName>ppt_w</p:attrName>
                                        </p:attrNameLst>
                                      </p:cBhvr>
                                      <p:tavLst>
                                        <p:tav tm="0">
                                          <p:val>
                                            <p:fltVal val="0"/>
                                          </p:val>
                                        </p:tav>
                                        <p:tav tm="100000">
                                          <p:val>
                                            <p:strVal val="#ppt_w"/>
                                          </p:val>
                                        </p:tav>
                                      </p:tavLst>
                                    </p:anim>
                                    <p:anim calcmode="lin" valueType="num">
                                      <p:cBhvr>
                                        <p:cTn id="18" dur="750" fill="hold"/>
                                        <p:tgtEl>
                                          <p:spTgt spid="5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animBg="1" advAuto="0"/>
      <p:bldP spid="547" grpId="0" animBg="1" advAuto="0"/>
      <p:bldP spid="548"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54" name="Picture 553"/>
          <p:cNvPicPr/>
          <p:nvPr/>
        </p:nvPicPr>
        <p:blipFill>
          <a:blip r:embed="rId4">
            <a:extLst/>
          </a:blip>
          <a:stretch>
            <a:fillRect/>
          </a:stretch>
        </p:blipFill>
        <p:spPr>
          <a:xfrm>
            <a:off x="1748069" y="5739435"/>
            <a:ext cx="2068535" cy="723106"/>
          </a:xfrm>
          <a:prstGeom prst="rect">
            <a:avLst/>
          </a:prstGeom>
        </p:spPr>
      </p:pic>
      <p:pic>
        <p:nvPicPr>
          <p:cNvPr id="556" name="Picture 555"/>
          <p:cNvPicPr/>
          <p:nvPr/>
        </p:nvPicPr>
        <p:blipFill>
          <a:blip r:embed="rId5">
            <a:extLst/>
          </a:blip>
          <a:stretch>
            <a:fillRect/>
          </a:stretch>
        </p:blipFill>
        <p:spPr>
          <a:xfrm>
            <a:off x="8744010" y="5739435"/>
            <a:ext cx="2068535" cy="72310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56"/>
                                        </p:tgtEl>
                                        <p:attrNameLst>
                                          <p:attrName>style.visibility</p:attrName>
                                        </p:attrNameLst>
                                      </p:cBhvr>
                                      <p:to>
                                        <p:strVal val="visible"/>
                                      </p:to>
                                    </p:set>
                                    <p:animEffect transition="in" filter="box(out)">
                                      <p:cBhvr>
                                        <p:cTn id="7" dur="10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xfrm>
            <a:off x="654050" y="3136900"/>
            <a:ext cx="5600700" cy="3492500"/>
          </a:xfrm>
          <a:prstGeom prst="rect">
            <a:avLst/>
          </a:prstGeom>
        </p:spPr>
        <p:txBody>
          <a:bodyPr/>
          <a:lstStyle/>
          <a:p>
            <a:pPr lvl="0">
              <a:defRPr sz="1800">
                <a:solidFill>
                  <a:srgbClr val="000000"/>
                </a:solidFill>
              </a:defRPr>
            </a:pPr>
            <a:r>
              <a:rPr lang="en-US" sz="7000" dirty="0">
                <a:solidFill>
                  <a:srgbClr val="546056"/>
                </a:solidFill>
              </a:rPr>
              <a:t>UDP</a:t>
            </a:r>
            <a:br>
              <a:rPr lang="en-US" sz="7000" dirty="0">
                <a:solidFill>
                  <a:srgbClr val="546056"/>
                </a:solidFill>
              </a:rPr>
            </a:br>
            <a:r>
              <a:rPr lang="en-US" sz="7000" dirty="0">
                <a:solidFill>
                  <a:srgbClr val="546056"/>
                </a:solidFill>
              </a:rPr>
              <a:t>State</a:t>
            </a:r>
            <a:br>
              <a:rPr lang="en-US" sz="7000" dirty="0">
                <a:solidFill>
                  <a:srgbClr val="546056"/>
                </a:solidFill>
              </a:rPr>
            </a:br>
            <a:r>
              <a:rPr lang="en-US" sz="7000" dirty="0">
                <a:solidFill>
                  <a:srgbClr val="546056"/>
                </a:solidFill>
              </a:rPr>
              <a:t>Machine</a:t>
            </a:r>
            <a:endParaRPr sz="7000" dirty="0">
              <a:solidFill>
                <a:srgbClr val="546056"/>
              </a:solidFill>
            </a:endParaRPr>
          </a:p>
        </p:txBody>
      </p:sp>
      <p:sp>
        <p:nvSpPr>
          <p:cNvPr id="4" name="Rectangle 3">
            <a:extLst>
              <a:ext uri="{FF2B5EF4-FFF2-40B4-BE49-F238E27FC236}">
                <a16:creationId xmlns:a16="http://schemas.microsoft.com/office/drawing/2014/main" id="{524CC06C-03E5-4A61-BD4F-F5D80F1E3032}"/>
              </a:ext>
            </a:extLst>
          </p:cNvPr>
          <p:cNvSpPr/>
          <p:nvPr/>
        </p:nvSpPr>
        <p:spPr>
          <a:xfrm>
            <a:off x="6266143" y="1412460"/>
            <a:ext cx="2613586" cy="964367"/>
          </a:xfrm>
          <a:prstGeom prst="rect">
            <a:avLst/>
          </a:prstGeom>
          <a:solidFill>
            <a:srgbClr val="FFFFFF"/>
          </a:solidFill>
          <a:ln w="12700" cap="flat">
            <a:solidFill>
              <a:schemeClr val="bg2">
                <a:lumMod val="1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Incoming</a:t>
            </a:r>
            <a:b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b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Packet</a:t>
            </a:r>
          </a:p>
        </p:txBody>
      </p:sp>
      <p:sp>
        <p:nvSpPr>
          <p:cNvPr id="5" name="Flowchart: Decision 4">
            <a:extLst>
              <a:ext uri="{FF2B5EF4-FFF2-40B4-BE49-F238E27FC236}">
                <a16:creationId xmlns:a16="http://schemas.microsoft.com/office/drawing/2014/main" id="{22EFF073-580E-4D9E-8F34-91CE71147358}"/>
              </a:ext>
            </a:extLst>
          </p:cNvPr>
          <p:cNvSpPr/>
          <p:nvPr/>
        </p:nvSpPr>
        <p:spPr>
          <a:xfrm>
            <a:off x="6266143" y="2972300"/>
            <a:ext cx="2613586" cy="1671122"/>
          </a:xfrm>
          <a:prstGeom prst="flowChartDecision">
            <a:avLst/>
          </a:prstGeom>
          <a:solidFill>
            <a:srgbClr val="FFFFFF"/>
          </a:solidFill>
          <a:ln w="12700" cap="flat">
            <a:solidFill>
              <a:schemeClr val="bg2">
                <a:lumMod val="1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tx1">
                    <a:lumMod val="50000"/>
                  </a:schemeClr>
                </a:solidFill>
                <a:effectLst/>
                <a:uFillTx/>
                <a:latin typeface="+mn-lt"/>
                <a:ea typeface="+mn-ea"/>
                <a:cs typeface="+mn-cs"/>
                <a:sym typeface="Palatino"/>
              </a:rPr>
              <a:t>Port</a:t>
            </a:r>
            <a:br>
              <a:rPr kumimoji="0" lang="en-US" sz="2400" b="1" i="0" u="none" strike="noStrike" cap="none" spc="0" normalizeH="0" baseline="0" dirty="0">
                <a:ln>
                  <a:noFill/>
                </a:ln>
                <a:solidFill>
                  <a:schemeClr val="tx1">
                    <a:lumMod val="50000"/>
                  </a:schemeClr>
                </a:solidFill>
                <a:effectLst/>
                <a:uFillTx/>
                <a:latin typeface="+mn-lt"/>
                <a:ea typeface="+mn-ea"/>
                <a:cs typeface="+mn-cs"/>
                <a:sym typeface="Palatino"/>
              </a:rPr>
            </a:br>
            <a:r>
              <a:rPr kumimoji="0" lang="en-US" sz="2400" b="1" i="0" u="none" strike="noStrike" cap="none" spc="0" normalizeH="0" baseline="0" dirty="0">
                <a:ln>
                  <a:noFill/>
                </a:ln>
                <a:solidFill>
                  <a:schemeClr val="tx1">
                    <a:lumMod val="50000"/>
                  </a:schemeClr>
                </a:solidFill>
                <a:effectLst/>
                <a:uFillTx/>
                <a:latin typeface="+mn-lt"/>
                <a:ea typeface="+mn-ea"/>
                <a:cs typeface="+mn-cs"/>
                <a:sym typeface="Palatino"/>
              </a:rPr>
              <a:t>open?</a:t>
            </a:r>
          </a:p>
        </p:txBody>
      </p:sp>
      <p:sp>
        <p:nvSpPr>
          <p:cNvPr id="8" name="Flowchart: Decision 7">
            <a:extLst>
              <a:ext uri="{FF2B5EF4-FFF2-40B4-BE49-F238E27FC236}">
                <a16:creationId xmlns:a16="http://schemas.microsoft.com/office/drawing/2014/main" id="{DDAFB89D-C41B-4410-9C58-9DF71665BB21}"/>
              </a:ext>
            </a:extLst>
          </p:cNvPr>
          <p:cNvSpPr/>
          <p:nvPr/>
        </p:nvSpPr>
        <p:spPr>
          <a:xfrm>
            <a:off x="6266144" y="5238895"/>
            <a:ext cx="2613585" cy="1426567"/>
          </a:xfrm>
          <a:prstGeom prst="flowChartDecision">
            <a:avLst/>
          </a:prstGeom>
          <a:solidFill>
            <a:srgbClr val="FFFFFF"/>
          </a:solidFill>
          <a:ln w="12700" cap="flat">
            <a:solidFill>
              <a:schemeClr val="bg2">
                <a:lumMod val="1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tx1">
                    <a:lumMod val="50000"/>
                  </a:schemeClr>
                </a:solidFill>
                <a:effectLst/>
                <a:uFillTx/>
                <a:latin typeface="+mn-lt"/>
                <a:ea typeface="+mn-ea"/>
                <a:cs typeface="+mn-cs"/>
                <a:sym typeface="Palatino"/>
              </a:rPr>
              <a:t>Buffer</a:t>
            </a:r>
            <a:br>
              <a:rPr kumimoji="0" lang="en-US" sz="2000" b="1" i="0" u="none" strike="noStrike" cap="none" spc="0" normalizeH="0" baseline="0" dirty="0">
                <a:ln>
                  <a:noFill/>
                </a:ln>
                <a:solidFill>
                  <a:schemeClr val="tx1">
                    <a:lumMod val="50000"/>
                  </a:schemeClr>
                </a:solidFill>
                <a:effectLst/>
                <a:uFillTx/>
                <a:latin typeface="+mn-lt"/>
                <a:ea typeface="+mn-ea"/>
                <a:cs typeface="+mn-cs"/>
                <a:sym typeface="Palatino"/>
              </a:rPr>
            </a:br>
            <a:r>
              <a:rPr kumimoji="0" lang="en-US" sz="2000" b="1" i="0" u="none" strike="noStrike" cap="none" spc="0" normalizeH="0" baseline="0" dirty="0">
                <a:ln>
                  <a:noFill/>
                </a:ln>
                <a:solidFill>
                  <a:schemeClr val="tx1">
                    <a:lumMod val="50000"/>
                  </a:schemeClr>
                </a:solidFill>
                <a:effectLst/>
                <a:uFillTx/>
                <a:latin typeface="+mn-lt"/>
                <a:ea typeface="+mn-ea"/>
                <a:cs typeface="+mn-cs"/>
                <a:sym typeface="Palatino"/>
              </a:rPr>
              <a:t>available?</a:t>
            </a:r>
          </a:p>
        </p:txBody>
      </p:sp>
      <p:sp>
        <p:nvSpPr>
          <p:cNvPr id="9" name="Rectangle 8">
            <a:extLst>
              <a:ext uri="{FF2B5EF4-FFF2-40B4-BE49-F238E27FC236}">
                <a16:creationId xmlns:a16="http://schemas.microsoft.com/office/drawing/2014/main" id="{B78C2DAE-B3C2-421B-83A1-A63A8CAFA623}"/>
              </a:ext>
            </a:extLst>
          </p:cNvPr>
          <p:cNvSpPr/>
          <p:nvPr/>
        </p:nvSpPr>
        <p:spPr>
          <a:xfrm>
            <a:off x="6254750" y="7253677"/>
            <a:ext cx="2613586" cy="964367"/>
          </a:xfrm>
          <a:prstGeom prst="rect">
            <a:avLst/>
          </a:prstGeom>
          <a:solidFill>
            <a:srgbClr val="FFFFFF"/>
          </a:solidFill>
          <a:ln w="12700" cap="flat">
            <a:solidFill>
              <a:schemeClr val="bg2">
                <a:lumMod val="1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Deliver</a:t>
            </a:r>
            <a:b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b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Packet</a:t>
            </a:r>
          </a:p>
        </p:txBody>
      </p:sp>
      <p:sp>
        <p:nvSpPr>
          <p:cNvPr id="10" name="Rectangle 9">
            <a:extLst>
              <a:ext uri="{FF2B5EF4-FFF2-40B4-BE49-F238E27FC236}">
                <a16:creationId xmlns:a16="http://schemas.microsoft.com/office/drawing/2014/main" id="{596C0024-4D8D-4E36-9E44-CB06F87C240F}"/>
              </a:ext>
            </a:extLst>
          </p:cNvPr>
          <p:cNvSpPr/>
          <p:nvPr/>
        </p:nvSpPr>
        <p:spPr>
          <a:xfrm>
            <a:off x="9618943" y="4339580"/>
            <a:ext cx="2613586" cy="964367"/>
          </a:xfrm>
          <a:prstGeom prst="rect">
            <a:avLst/>
          </a:prstGeom>
          <a:solidFill>
            <a:srgbClr val="FFFFFF"/>
          </a:solidFill>
          <a:ln w="12700" cap="flat">
            <a:solidFill>
              <a:schemeClr val="bg2">
                <a:lumMod val="1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Discard</a:t>
            </a:r>
            <a:b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br>
            <a:r>
              <a:rPr kumimoji="0" lang="en-US" sz="2800" b="1" i="0" u="none" strike="noStrike" cap="none" spc="0" normalizeH="0" baseline="0" dirty="0">
                <a:ln>
                  <a:noFill/>
                </a:ln>
                <a:solidFill>
                  <a:schemeClr val="tx1">
                    <a:lumMod val="50000"/>
                  </a:schemeClr>
                </a:solidFill>
                <a:effectLst/>
                <a:uFillTx/>
                <a:latin typeface="+mn-lt"/>
                <a:ea typeface="+mn-ea"/>
                <a:cs typeface="+mn-cs"/>
                <a:sym typeface="Palatino"/>
              </a:rPr>
              <a:t>Packet</a:t>
            </a:r>
          </a:p>
        </p:txBody>
      </p:sp>
      <p:cxnSp>
        <p:nvCxnSpPr>
          <p:cNvPr id="7" name="Straight Arrow Connector 6">
            <a:extLst>
              <a:ext uri="{FF2B5EF4-FFF2-40B4-BE49-F238E27FC236}">
                <a16:creationId xmlns:a16="http://schemas.microsoft.com/office/drawing/2014/main" id="{6D0088CF-71E2-475E-9659-8817FA022149}"/>
              </a:ext>
            </a:extLst>
          </p:cNvPr>
          <p:cNvCxnSpPr>
            <a:stCxn id="4" idx="2"/>
            <a:endCxn id="5" idx="0"/>
          </p:cNvCxnSpPr>
          <p:nvPr/>
        </p:nvCxnSpPr>
        <p:spPr>
          <a:xfrm>
            <a:off x="7572936" y="2376827"/>
            <a:ext cx="0" cy="595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2087EC2-A24A-4D3B-80DB-C2FB86705E62}"/>
              </a:ext>
            </a:extLst>
          </p:cNvPr>
          <p:cNvCxnSpPr/>
          <p:nvPr/>
        </p:nvCxnSpPr>
        <p:spPr>
          <a:xfrm>
            <a:off x="7561543" y="4643422"/>
            <a:ext cx="0" cy="595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B1D5EEDD-3C93-4CB9-BE77-94391A084C6B}"/>
              </a:ext>
            </a:extLst>
          </p:cNvPr>
          <p:cNvSpPr txBox="1"/>
          <p:nvPr/>
        </p:nvSpPr>
        <p:spPr>
          <a:xfrm>
            <a:off x="7561542" y="4593595"/>
            <a:ext cx="464871"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46056"/>
                </a:solidFill>
                <a:effectLst/>
                <a:uFillTx/>
                <a:latin typeface="+mn-lt"/>
                <a:ea typeface="+mn-ea"/>
                <a:cs typeface="+mn-cs"/>
                <a:sym typeface="Palatino"/>
              </a:rPr>
              <a:t>Yes</a:t>
            </a:r>
          </a:p>
        </p:txBody>
      </p:sp>
      <p:cxnSp>
        <p:nvCxnSpPr>
          <p:cNvPr id="15" name="Straight Arrow Connector 14">
            <a:extLst>
              <a:ext uri="{FF2B5EF4-FFF2-40B4-BE49-F238E27FC236}">
                <a16:creationId xmlns:a16="http://schemas.microsoft.com/office/drawing/2014/main" id="{0EA14542-3C23-4AFF-99D7-99BBC76B87AF}"/>
              </a:ext>
            </a:extLst>
          </p:cNvPr>
          <p:cNvCxnSpPr/>
          <p:nvPr/>
        </p:nvCxnSpPr>
        <p:spPr>
          <a:xfrm>
            <a:off x="7561543" y="6665462"/>
            <a:ext cx="0" cy="595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84D65CA0-0F23-4EF6-8EDE-EABAD4DFF108}"/>
              </a:ext>
            </a:extLst>
          </p:cNvPr>
          <p:cNvSpPr txBox="1"/>
          <p:nvPr/>
        </p:nvSpPr>
        <p:spPr>
          <a:xfrm>
            <a:off x="7572936" y="6614199"/>
            <a:ext cx="464871"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46056"/>
                </a:solidFill>
                <a:effectLst/>
                <a:uFillTx/>
                <a:latin typeface="+mn-lt"/>
                <a:ea typeface="+mn-ea"/>
                <a:cs typeface="+mn-cs"/>
                <a:sym typeface="Palatino"/>
              </a:rPr>
              <a:t>Yes</a:t>
            </a:r>
          </a:p>
        </p:txBody>
      </p:sp>
      <p:cxnSp>
        <p:nvCxnSpPr>
          <p:cNvPr id="17" name="Straight Arrow Connector 16">
            <a:extLst>
              <a:ext uri="{FF2B5EF4-FFF2-40B4-BE49-F238E27FC236}">
                <a16:creationId xmlns:a16="http://schemas.microsoft.com/office/drawing/2014/main" id="{E33BCB4B-473A-494A-AC7D-E2F11DD64DED}"/>
              </a:ext>
            </a:extLst>
          </p:cNvPr>
          <p:cNvCxnSpPr>
            <a:cxnSpLocks/>
            <a:endCxn id="10" idx="0"/>
          </p:cNvCxnSpPr>
          <p:nvPr/>
        </p:nvCxnSpPr>
        <p:spPr>
          <a:xfrm>
            <a:off x="8879729" y="3807861"/>
            <a:ext cx="2046007" cy="53171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B4175BF0-1D10-4C23-831A-205D9AA5CB35}"/>
              </a:ext>
            </a:extLst>
          </p:cNvPr>
          <p:cNvSpPr txBox="1"/>
          <p:nvPr/>
        </p:nvSpPr>
        <p:spPr>
          <a:xfrm>
            <a:off x="8827746" y="3458092"/>
            <a:ext cx="42159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46056"/>
                </a:solidFill>
                <a:effectLst/>
                <a:uFillTx/>
                <a:latin typeface="+mn-lt"/>
                <a:ea typeface="+mn-ea"/>
                <a:cs typeface="+mn-cs"/>
                <a:sym typeface="Palatino"/>
              </a:rPr>
              <a:t>No</a:t>
            </a:r>
          </a:p>
        </p:txBody>
      </p:sp>
      <p:cxnSp>
        <p:nvCxnSpPr>
          <p:cNvPr id="21" name="Straight Arrow Connector 16">
            <a:extLst>
              <a:ext uri="{FF2B5EF4-FFF2-40B4-BE49-F238E27FC236}">
                <a16:creationId xmlns:a16="http://schemas.microsoft.com/office/drawing/2014/main" id="{6FC03F4B-F127-416D-B463-965BC919F000}"/>
              </a:ext>
            </a:extLst>
          </p:cNvPr>
          <p:cNvCxnSpPr>
            <a:cxnSpLocks/>
            <a:endCxn id="10" idx="2"/>
          </p:cNvCxnSpPr>
          <p:nvPr/>
        </p:nvCxnSpPr>
        <p:spPr>
          <a:xfrm flipV="1">
            <a:off x="8909703" y="5303947"/>
            <a:ext cx="2016033" cy="64940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EC82092B-85B4-43BA-8EE3-E3D9EF330857}"/>
              </a:ext>
            </a:extLst>
          </p:cNvPr>
          <p:cNvSpPr txBox="1"/>
          <p:nvPr/>
        </p:nvSpPr>
        <p:spPr>
          <a:xfrm>
            <a:off x="8909703" y="5573763"/>
            <a:ext cx="421590"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46056"/>
                </a:solidFill>
                <a:effectLst/>
                <a:uFillTx/>
                <a:latin typeface="+mn-lt"/>
                <a:ea typeface="+mn-ea"/>
                <a:cs typeface="+mn-cs"/>
                <a:sym typeface="Palatino"/>
              </a:rPr>
              <a:t>No</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62" name="Picture 561"/>
          <p:cNvPicPr/>
          <p:nvPr/>
        </p:nvPicPr>
        <p:blipFill>
          <a:blip r:embed="rId4">
            <a:extLst/>
          </a:blip>
          <a:stretch>
            <a:fillRect/>
          </a:stretch>
        </p:blipFill>
        <p:spPr>
          <a:xfrm>
            <a:off x="1748069" y="5739435"/>
            <a:ext cx="2068535" cy="723106"/>
          </a:xfrm>
          <a:prstGeom prst="rect">
            <a:avLst/>
          </a:prstGeom>
        </p:spPr>
      </p:pic>
      <p:pic>
        <p:nvPicPr>
          <p:cNvPr id="564" name="Picture 563"/>
          <p:cNvPicPr/>
          <p:nvPr/>
        </p:nvPicPr>
        <p:blipFill>
          <a:blip r:embed="rId5">
            <a:extLst/>
          </a:blip>
          <a:stretch>
            <a:fillRect/>
          </a:stretch>
        </p:blipFill>
        <p:spPr>
          <a:xfrm>
            <a:off x="8781026" y="7312597"/>
            <a:ext cx="2068534" cy="723105"/>
          </a:xfrm>
          <a:prstGeom prst="rect">
            <a:avLst/>
          </a:prstGeom>
        </p:spPr>
      </p:pic>
      <p:grpSp>
        <p:nvGrpSpPr>
          <p:cNvPr id="568" name="Group 568"/>
          <p:cNvGrpSpPr/>
          <p:nvPr/>
        </p:nvGrpSpPr>
        <p:grpSpPr>
          <a:xfrm>
            <a:off x="6204938" y="5404922"/>
            <a:ext cx="6532913" cy="1691978"/>
            <a:chOff x="0" y="0"/>
            <a:chExt cx="6532912" cy="1691977"/>
          </a:xfrm>
        </p:grpSpPr>
        <p:pic>
          <p:nvPicPr>
            <p:cNvPr id="566" name="core tcp.png"/>
            <p:cNvPicPr/>
            <p:nvPr/>
          </p:nvPicPr>
          <p:blipFill>
            <a:blip r:embed="rId6">
              <a:extLst/>
            </a:blip>
            <a:stretch>
              <a:fillRect/>
            </a:stretch>
          </p:blipFill>
          <p:spPr>
            <a:xfrm>
              <a:off x="0" y="0"/>
              <a:ext cx="6532913" cy="1691978"/>
            </a:xfrm>
            <a:prstGeom prst="rect">
              <a:avLst/>
            </a:prstGeom>
            <a:ln w="12700" cap="flat">
              <a:noFill/>
              <a:miter lim="400000"/>
            </a:ln>
            <a:effectLst/>
          </p:spPr>
        </p:pic>
        <p:sp>
          <p:nvSpPr>
            <p:cNvPr id="567" name="Shape 567"/>
            <p:cNvSpPr/>
            <p:nvPr/>
          </p:nvSpPr>
          <p:spPr>
            <a:xfrm>
              <a:off x="2994272"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68"/>
                                        </p:tgtEl>
                                        <p:attrNameLst>
                                          <p:attrName>style.visibility</p:attrName>
                                        </p:attrNameLst>
                                      </p:cBhvr>
                                      <p:to>
                                        <p:strVal val="visible"/>
                                      </p:to>
                                    </p:set>
                                    <p:anim calcmode="lin" valueType="num">
                                      <p:cBhvr>
                                        <p:cTn id="7" dur="750" fill="hold"/>
                                        <p:tgtEl>
                                          <p:spTgt spid="568"/>
                                        </p:tgtEl>
                                        <p:attrNameLst>
                                          <p:attrName>ppt_w</p:attrName>
                                        </p:attrNameLst>
                                      </p:cBhvr>
                                      <p:tavLst>
                                        <p:tav tm="0">
                                          <p:val>
                                            <p:fltVal val="0"/>
                                          </p:val>
                                        </p:tav>
                                        <p:tav tm="100000">
                                          <p:val>
                                            <p:strVal val="#ppt_w"/>
                                          </p:val>
                                        </p:tav>
                                      </p:tavLst>
                                    </p:anim>
                                    <p:anim calcmode="lin" valueType="num">
                                      <p:cBhvr>
                                        <p:cTn id="8" dur="750" fill="hold"/>
                                        <p:tgtEl>
                                          <p:spTgt spid="56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iterate>
                                    <p:tmAbs val="0"/>
                                  </p:iterate>
                                  <p:childTnLst>
                                    <p:set>
                                      <p:cBhvr>
                                        <p:cTn id="12" fill="hold"/>
                                        <p:tgtEl>
                                          <p:spTgt spid="564"/>
                                        </p:tgtEl>
                                        <p:attrNameLst>
                                          <p:attrName>style.visibility</p:attrName>
                                        </p:attrNameLst>
                                      </p:cBhvr>
                                      <p:to>
                                        <p:strVal val="visible"/>
                                      </p:to>
                                    </p:set>
                                    <p:animEffect transition="in" filter="box(out)">
                                      <p:cBhvr>
                                        <p:cTn id="13" dur="10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advAuto="0"/>
      <p:bldP spid="56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73" name="Picture 572"/>
          <p:cNvPicPr/>
          <p:nvPr/>
        </p:nvPicPr>
        <p:blipFill>
          <a:blip r:embed="rId4">
            <a:extLst/>
          </a:blip>
          <a:stretch>
            <a:fillRect/>
          </a:stretch>
        </p:blipFill>
        <p:spPr>
          <a:xfrm>
            <a:off x="1655530" y="7312597"/>
            <a:ext cx="2068535" cy="723105"/>
          </a:xfrm>
          <a:prstGeom prst="rect">
            <a:avLst/>
          </a:prstGeom>
        </p:spPr>
      </p:pic>
      <p:pic>
        <p:nvPicPr>
          <p:cNvPr id="575" name="Picture 574"/>
          <p:cNvPicPr/>
          <p:nvPr/>
        </p:nvPicPr>
        <p:blipFill>
          <a:blip r:embed="rId5">
            <a:extLst/>
          </a:blip>
          <a:stretch>
            <a:fillRect/>
          </a:stretch>
        </p:blipFill>
        <p:spPr>
          <a:xfrm>
            <a:off x="8781026" y="7312597"/>
            <a:ext cx="2068534" cy="72310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73"/>
                                        </p:tgtEl>
                                        <p:attrNameLst>
                                          <p:attrName>style.visibility</p:attrName>
                                        </p:attrNameLst>
                                      </p:cBhvr>
                                      <p:to>
                                        <p:strVal val="visible"/>
                                      </p:to>
                                    </p:set>
                                    <p:animEffect transition="in" filter="box(out)">
                                      <p:cBhvr>
                                        <p:cTn id="7" dur="5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0"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81" name="Picture 580"/>
          <p:cNvPicPr/>
          <p:nvPr/>
        </p:nvPicPr>
        <p:blipFill>
          <a:blip r:embed="rId4">
            <a:extLst/>
          </a:blip>
          <a:stretch>
            <a:fillRect/>
          </a:stretch>
        </p:blipFill>
        <p:spPr>
          <a:xfrm>
            <a:off x="5320071" y="7312597"/>
            <a:ext cx="2068534" cy="723105"/>
          </a:xfrm>
          <a:prstGeom prst="rect">
            <a:avLst/>
          </a:prstGeom>
        </p:spPr>
      </p:pic>
      <p:pic>
        <p:nvPicPr>
          <p:cNvPr id="583" name="Picture 582"/>
          <p:cNvPicPr/>
          <p:nvPr/>
        </p:nvPicPr>
        <p:blipFill>
          <a:blip r:embed="rId5">
            <a:extLst/>
          </a:blip>
          <a:stretch>
            <a:fillRect/>
          </a:stretch>
        </p:blipFill>
        <p:spPr>
          <a:xfrm>
            <a:off x="8781026" y="7312597"/>
            <a:ext cx="2068534" cy="723105"/>
          </a:xfrm>
          <a:prstGeom prst="rect">
            <a:avLst/>
          </a:prstGeom>
        </p:spPr>
      </p:pic>
      <p:grpSp>
        <p:nvGrpSpPr>
          <p:cNvPr id="587" name="Group 587"/>
          <p:cNvGrpSpPr/>
          <p:nvPr/>
        </p:nvGrpSpPr>
        <p:grpSpPr>
          <a:xfrm>
            <a:off x="4724315" y="5386414"/>
            <a:ext cx="6532913" cy="1691978"/>
            <a:chOff x="0" y="0"/>
            <a:chExt cx="6532912" cy="1691977"/>
          </a:xfrm>
        </p:grpSpPr>
        <p:pic>
          <p:nvPicPr>
            <p:cNvPr id="585" name="core tcp.png"/>
            <p:cNvPicPr/>
            <p:nvPr/>
          </p:nvPicPr>
          <p:blipFill>
            <a:blip r:embed="rId6">
              <a:extLst/>
            </a:blip>
            <a:stretch>
              <a:fillRect/>
            </a:stretch>
          </p:blipFill>
          <p:spPr>
            <a:xfrm>
              <a:off x="0" y="0"/>
              <a:ext cx="6532913" cy="1691978"/>
            </a:xfrm>
            <a:prstGeom prst="rect">
              <a:avLst/>
            </a:prstGeom>
            <a:ln w="12700" cap="flat">
              <a:noFill/>
              <a:miter lim="400000"/>
            </a:ln>
            <a:effectLst/>
          </p:spPr>
        </p:pic>
        <p:sp>
          <p:nvSpPr>
            <p:cNvPr id="586" name="Shape 586"/>
            <p:cNvSpPr/>
            <p:nvPr/>
          </p:nvSpPr>
          <p:spPr>
            <a:xfrm>
              <a:off x="2198437" y="1115599"/>
              <a:ext cx="312709" cy="399991"/>
            </a:xfrm>
            <a:prstGeom prst="roundRect">
              <a:avLst>
                <a:gd name="adj" fmla="val 50000"/>
              </a:avLst>
            </a:prstGeom>
            <a:solidFill>
              <a:srgbClr val="FFFFFF">
                <a:alpha val="61180"/>
              </a:srgbClr>
            </a:solidFill>
            <a:ln w="12700" cap="flat">
              <a:noFill/>
              <a:miter lim="400000"/>
            </a:ln>
            <a:effectLst/>
          </p:spPr>
          <p:txBody>
            <a:bodyPr wrap="square" lIns="0" tIns="0" rIns="0" bIns="0" numCol="1" anchor="ctr">
              <a:noAutofit/>
            </a:bodyPr>
            <a:lstStyle/>
            <a:p>
              <a:pPr lvl="0">
                <a:defRPr sz="2800" b="1">
                  <a:solidFill>
                    <a:srgbClr val="F5F8EB"/>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87"/>
                                        </p:tgtEl>
                                        <p:attrNameLst>
                                          <p:attrName>style.visibility</p:attrName>
                                        </p:attrNameLst>
                                      </p:cBhvr>
                                      <p:to>
                                        <p:strVal val="visible"/>
                                      </p:to>
                                    </p:set>
                                    <p:anim calcmode="lin" valueType="num">
                                      <p:cBhvr>
                                        <p:cTn id="7" dur="750" fill="hold"/>
                                        <p:tgtEl>
                                          <p:spTgt spid="587"/>
                                        </p:tgtEl>
                                        <p:attrNameLst>
                                          <p:attrName>ppt_w</p:attrName>
                                        </p:attrNameLst>
                                      </p:cBhvr>
                                      <p:tavLst>
                                        <p:tav tm="0">
                                          <p:val>
                                            <p:fltVal val="0"/>
                                          </p:val>
                                        </p:tav>
                                        <p:tav tm="100000">
                                          <p:val>
                                            <p:strVal val="#ppt_w"/>
                                          </p:val>
                                        </p:tav>
                                      </p:tavLst>
                                    </p:anim>
                                    <p:anim calcmode="lin" valueType="num">
                                      <p:cBhvr>
                                        <p:cTn id="8" dur="750" fill="hold"/>
                                        <p:tgtEl>
                                          <p:spTgt spid="5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iterate>
                                    <p:tmAbs val="0"/>
                                  </p:iterate>
                                  <p:childTnLst>
                                    <p:set>
                                      <p:cBhvr>
                                        <p:cTn id="12" fill="hold"/>
                                        <p:tgtEl>
                                          <p:spTgt spid="581"/>
                                        </p:tgtEl>
                                        <p:attrNameLst>
                                          <p:attrName>style.visibility</p:attrName>
                                        </p:attrNameLst>
                                      </p:cBhvr>
                                      <p:to>
                                        <p:strVal val="visible"/>
                                      </p:to>
                                    </p:set>
                                    <p:animEffect transition="in" filter="box(out)">
                                      <p:cBhvr>
                                        <p:cTn id="13" dur="5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advAuto="0"/>
      <p:bldP spid="587"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592" name="Picture 591"/>
          <p:cNvPicPr/>
          <p:nvPr/>
        </p:nvPicPr>
        <p:blipFill>
          <a:blip r:embed="rId4">
            <a:extLst/>
          </a:blip>
          <a:stretch>
            <a:fillRect/>
          </a:stretch>
        </p:blipFill>
        <p:spPr>
          <a:xfrm>
            <a:off x="5283055" y="8441571"/>
            <a:ext cx="2068535" cy="723106"/>
          </a:xfrm>
          <a:prstGeom prst="rect">
            <a:avLst/>
          </a:prstGeom>
        </p:spPr>
      </p:pic>
      <p:pic>
        <p:nvPicPr>
          <p:cNvPr id="594" name="Picture 593"/>
          <p:cNvPicPr/>
          <p:nvPr/>
        </p:nvPicPr>
        <p:blipFill>
          <a:blip r:embed="rId5">
            <a:extLst/>
          </a:blip>
          <a:stretch>
            <a:fillRect/>
          </a:stretch>
        </p:blipFill>
        <p:spPr>
          <a:xfrm>
            <a:off x="5468133" y="8571126"/>
            <a:ext cx="2068534" cy="72310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592"/>
                                        </p:tgtEl>
                                        <p:attrNameLst>
                                          <p:attrName>style.visibility</p:attrName>
                                        </p:attrNameLst>
                                      </p:cBhvr>
                                      <p:to>
                                        <p:strVal val="visible"/>
                                      </p:to>
                                    </p:set>
                                    <p:animEffect transition="in" filter="box(out)">
                                      <p:cBhvr>
                                        <p:cTn id="7" dur="500"/>
                                        <p:tgtEl>
                                          <p:spTgt spid="5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594"/>
                                        </p:tgtEl>
                                        <p:attrNameLst>
                                          <p:attrName>style.visibility</p:attrName>
                                        </p:attrNameLst>
                                      </p:cBhvr>
                                      <p:to>
                                        <p:strVal val="visible"/>
                                      </p:to>
                                    </p:set>
                                    <p:animEffect transition="in" filter="box(out)">
                                      <p:cBhvr>
                                        <p:cTn id="12"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animBg="1" advAuto="0"/>
      <p:bldP spid="594"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Screen Shot 2014-09-17 at 2.58.43 PM.png"/>
          <p:cNvPicPr/>
          <p:nvPr/>
        </p:nvPicPr>
        <p:blipFill>
          <a:blip r:embed="rId3">
            <a:extLst/>
          </a:blip>
          <a:stretch>
            <a:fillRect/>
          </a:stretch>
        </p:blipFill>
        <p:spPr>
          <a:xfrm>
            <a:off x="1806533" y="608854"/>
            <a:ext cx="9391734" cy="8535892"/>
          </a:xfrm>
          <a:prstGeom prst="rect">
            <a:avLst/>
          </a:prstGeom>
          <a:ln w="12700">
            <a:miter lim="400000"/>
          </a:ln>
        </p:spPr>
      </p:pic>
      <p:sp>
        <p:nvSpPr>
          <p:cNvPr id="600" name="Shape 600"/>
          <p:cNvSpPr/>
          <p:nvPr/>
        </p:nvSpPr>
        <p:spPr>
          <a:xfrm>
            <a:off x="5537224" y="5773800"/>
            <a:ext cx="497879" cy="708695"/>
          </a:xfrm>
          <a:prstGeom prst="roundRect">
            <a:avLst>
              <a:gd name="adj" fmla="val 38262"/>
            </a:avLst>
          </a:prstGeom>
          <a:solidFill>
            <a:srgbClr val="FFFFFF">
              <a:alpha val="61180"/>
            </a:srgbClr>
          </a:solidFill>
          <a:ln w="12700">
            <a:miter lim="400000"/>
          </a:ln>
        </p:spPr>
        <p:txBody>
          <a:bodyPr lIns="0" tIns="0" rIns="0" bIns="0" anchor="ctr"/>
          <a:lstStyle/>
          <a:p>
            <a:pPr lvl="0">
              <a:defRPr sz="2800" b="1">
                <a:solidFill>
                  <a:srgbClr val="F5F8EB"/>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00"/>
                                        </p:tgtEl>
                                        <p:attrNameLst>
                                          <p:attrName>style.visibility</p:attrName>
                                        </p:attrNameLst>
                                      </p:cBhvr>
                                      <p:to>
                                        <p:strVal val="visible"/>
                                      </p:to>
                                    </p:set>
                                    <p:anim calcmode="lin" valueType="num">
                                      <p:cBhvr>
                                        <p:cTn id="7" dur="750" fill="hold"/>
                                        <p:tgtEl>
                                          <p:spTgt spid="600"/>
                                        </p:tgtEl>
                                        <p:attrNameLst>
                                          <p:attrName>ppt_w</p:attrName>
                                        </p:attrNameLst>
                                      </p:cBhvr>
                                      <p:tavLst>
                                        <p:tav tm="0">
                                          <p:val>
                                            <p:fltVal val="0"/>
                                          </p:val>
                                        </p:tav>
                                        <p:tav tm="100000">
                                          <p:val>
                                            <p:strVal val="#ppt_w"/>
                                          </p:val>
                                        </p:tav>
                                      </p:tavLst>
                                    </p:anim>
                                    <p:anim calcmode="lin" valueType="num">
                                      <p:cBhvr>
                                        <p:cTn id="8" dur="750" fill="hold"/>
                                        <p:tgtEl>
                                          <p:spTgt spid="6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Easter_Island,_Rano_Raraku,_moais_(6691014193).jpg"/>
          <p:cNvPicPr/>
          <p:nvPr/>
        </p:nvPicPr>
        <p:blipFill>
          <a:blip r:embed="rId2">
            <a:extLst/>
          </a:blip>
          <a:srcRect l="5550" r="5550"/>
          <a:stretch>
            <a:fillRect/>
          </a:stretch>
        </p:blipFill>
        <p:spPr>
          <a:xfrm>
            <a:off x="0" y="0"/>
            <a:ext cx="13004800" cy="97536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3">
            <a:extLst/>
          </a:blip>
          <a:stretch>
            <a:fillRect/>
          </a:stretch>
        </p:blipFill>
        <p:spPr>
          <a:xfrm>
            <a:off x="6477000" y="609599"/>
            <a:ext cx="5918201" cy="8547101"/>
          </a:xfrm>
          <a:prstGeom prst="rect">
            <a:avLst/>
          </a:prstGeom>
        </p:spPr>
      </p:pic>
      <p:sp>
        <p:nvSpPr>
          <p:cNvPr id="54" name="Shape 54"/>
          <p:cNvSpPr>
            <a:spLocks noGrp="1"/>
          </p:cNvSpPr>
          <p:nvPr>
            <p:ph type="title"/>
          </p:nvPr>
        </p:nvSpPr>
        <p:spPr>
          <a:xfrm>
            <a:off x="654050" y="3136900"/>
            <a:ext cx="5600700" cy="3492500"/>
          </a:xfrm>
          <a:prstGeom prst="rect">
            <a:avLst/>
          </a:prstGeom>
        </p:spPr>
        <p:txBody>
          <a:bodyPr/>
          <a:lstStyle/>
          <a:p>
            <a:pPr lvl="0">
              <a:defRPr sz="1800">
                <a:solidFill>
                  <a:srgbClr val="000000"/>
                </a:solidFill>
              </a:defRPr>
            </a:pPr>
            <a:r>
              <a:rPr lang="en-US" sz="7000" dirty="0">
                <a:solidFill>
                  <a:srgbClr val="546056"/>
                </a:solidFill>
              </a:rPr>
              <a:t>TCP</a:t>
            </a:r>
            <a:br>
              <a:rPr lang="en-US" sz="7000" dirty="0">
                <a:solidFill>
                  <a:srgbClr val="546056"/>
                </a:solidFill>
              </a:rPr>
            </a:br>
            <a:r>
              <a:rPr lang="en-US" sz="7000" dirty="0">
                <a:solidFill>
                  <a:srgbClr val="546056"/>
                </a:solidFill>
              </a:rPr>
              <a:t>State</a:t>
            </a:r>
            <a:br>
              <a:rPr lang="en-US" sz="7000" dirty="0">
                <a:solidFill>
                  <a:srgbClr val="546056"/>
                </a:solidFill>
              </a:rPr>
            </a:br>
            <a:r>
              <a:rPr lang="en-US" sz="7000" dirty="0">
                <a:solidFill>
                  <a:srgbClr val="546056"/>
                </a:solidFill>
              </a:rPr>
              <a:t>Machine</a:t>
            </a:r>
            <a:endParaRPr sz="7000" dirty="0">
              <a:solidFill>
                <a:srgbClr val="546056"/>
              </a:solidFill>
            </a:endParaRPr>
          </a:p>
        </p:txBody>
      </p:sp>
    </p:spTree>
    <p:extLst>
      <p:ext uri="{BB962C8B-B14F-4D97-AF65-F5344CB8AC3E}">
        <p14:creationId xmlns:p14="http://schemas.microsoft.com/office/powerpoint/2010/main" val="3541608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Tcp_state_diagram_fixed_new.svg.png"/>
          <p:cNvPicPr/>
          <p:nvPr/>
        </p:nvPicPr>
        <p:blipFill>
          <a:blip r:embed="rId3">
            <a:extLst/>
          </a:blip>
          <a:stretch>
            <a:fillRect/>
          </a:stretch>
        </p:blipFill>
        <p:spPr>
          <a:xfrm>
            <a:off x="556780" y="394360"/>
            <a:ext cx="11891240" cy="8964880"/>
          </a:xfrm>
          <a:prstGeom prst="rect">
            <a:avLst/>
          </a:prstGeom>
          <a:ln w="12700">
            <a:miter lim="400000"/>
          </a:ln>
        </p:spPr>
      </p:pic>
      <p:pic>
        <p:nvPicPr>
          <p:cNvPr id="143" name="Picture 142"/>
          <p:cNvPicPr/>
          <p:nvPr/>
        </p:nvPicPr>
        <p:blipFill>
          <a:blip r:embed="rId4">
            <a:extLst/>
          </a:blip>
          <a:stretch>
            <a:fillRect/>
          </a:stretch>
        </p:blipFill>
        <p:spPr>
          <a:xfrm>
            <a:off x="5373473" y="742335"/>
            <a:ext cx="2068535" cy="72310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43"/>
                                        </p:tgtEl>
                                        <p:attrNameLst>
                                          <p:attrName>style.visibility</p:attrName>
                                        </p:attrNameLst>
                                      </p:cBhvr>
                                      <p:to>
                                        <p:strVal val="visible"/>
                                      </p:to>
                                    </p:set>
                                    <p:animEffect transition="in" filter="box(in)">
                                      <p:cBhvr>
                                        <p:cTn id="7" dur="6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957189" y="654158"/>
            <a:ext cx="4649714" cy="2514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2F5992"/>
                </a:solidFill>
              </a:rPr>
              <a:t>Server</a:t>
            </a:r>
          </a:p>
          <a:p>
            <a:pPr lvl="0">
              <a:defRPr sz="1800">
                <a:solidFill>
                  <a:srgbClr val="000000"/>
                </a:solidFill>
              </a:defRPr>
            </a:pPr>
            <a:r>
              <a:rPr sz="2900">
                <a:solidFill>
                  <a:srgbClr val="2F5992"/>
                </a:solidFill>
              </a:rPr>
              <a:t>Send message &amp; start timer</a:t>
            </a:r>
          </a:p>
          <a:p>
            <a:pPr lvl="0">
              <a:defRPr sz="1800">
                <a:solidFill>
                  <a:srgbClr val="000000"/>
                </a:solidFill>
              </a:defRPr>
            </a:pPr>
            <a:endParaRPr sz="2900">
              <a:solidFill>
                <a:srgbClr val="2F5992"/>
              </a:solidFill>
            </a:endParaRPr>
          </a:p>
          <a:p>
            <a:pPr lvl="0">
              <a:defRPr sz="1800">
                <a:solidFill>
                  <a:srgbClr val="000000"/>
                </a:solidFill>
              </a:defRPr>
            </a:pPr>
            <a:endParaRPr sz="2900">
              <a:solidFill>
                <a:srgbClr val="2F5992"/>
              </a:solidFill>
            </a:endParaRPr>
          </a:p>
        </p:txBody>
      </p:sp>
      <p:sp>
        <p:nvSpPr>
          <p:cNvPr id="205" name="Shape 205"/>
          <p:cNvSpPr/>
          <p:nvPr/>
        </p:nvSpPr>
        <p:spPr>
          <a:xfrm>
            <a:off x="9095492" y="723900"/>
            <a:ext cx="1249413" cy="154940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solidFill>
                  <a:srgbClr val="000000"/>
                </a:solidFill>
              </a:defRPr>
            </a:pPr>
            <a:r>
              <a:rPr sz="2900" b="1" u="sng">
                <a:solidFill>
                  <a:srgbClr val="B7292B"/>
                </a:solidFill>
              </a:rPr>
              <a:t>Client</a:t>
            </a:r>
          </a:p>
          <a:p>
            <a:pPr lvl="0">
              <a:defRPr sz="1800">
                <a:solidFill>
                  <a:srgbClr val="000000"/>
                </a:solidFill>
              </a:defRPr>
            </a:pPr>
            <a:endParaRPr sz="2900">
              <a:solidFill>
                <a:srgbClr val="B7292B"/>
              </a:solidFill>
            </a:endParaRPr>
          </a:p>
        </p:txBody>
      </p:sp>
      <p:pic>
        <p:nvPicPr>
          <p:cNvPr id="206" name="Picture 205"/>
          <p:cNvPicPr/>
          <p:nvPr/>
        </p:nvPicPr>
        <p:blipFill>
          <a:blip r:embed="rId2">
            <a:extLst/>
          </a:blip>
          <a:stretch>
            <a:fillRect/>
          </a:stretch>
        </p:blipFill>
        <p:spPr>
          <a:xfrm rot="797278">
            <a:off x="5590722" y="1587024"/>
            <a:ext cx="2701396" cy="45790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06"/>
                                        </p:tgtEl>
                                        <p:attrNameLst>
                                          <p:attrName>style.visibility</p:attrName>
                                        </p:attrNameLst>
                                      </p:cBhvr>
                                      <p:to>
                                        <p:strVal val="visible"/>
                                      </p:to>
                                    </p:set>
                                    <p:animEffect transition="in" filter="wipe(left)">
                                      <p:cBhvr>
                                        <p:cTn id="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TotalTime>
  <Words>3245</Words>
  <Application>Microsoft Office PowerPoint</Application>
  <PresentationFormat>Custom</PresentationFormat>
  <Paragraphs>483</Paragraphs>
  <Slides>65</Slides>
  <Notes>42</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Avenir Roman</vt:lpstr>
      <vt:lpstr>Courier New</vt:lpstr>
      <vt:lpstr>Hoefler Text</vt:lpstr>
      <vt:lpstr>Palatino</vt:lpstr>
      <vt:lpstr>Wingdings</vt:lpstr>
      <vt:lpstr>Zapf Dingbats</vt:lpstr>
      <vt:lpstr>BrushedCanvas</vt:lpstr>
      <vt:lpstr>TCP Connections</vt:lpstr>
      <vt:lpstr>UDP Problems</vt:lpstr>
      <vt:lpstr>…there is a better way</vt:lpstr>
      <vt:lpstr>TCP Solutions</vt:lpstr>
      <vt:lpstr>Why Not?</vt:lpstr>
      <vt:lpstr>UDP State Machine</vt:lpstr>
      <vt:lpstr>TCP State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Little’s Law (John Little, MIT, 1954)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Numbers</vt:lpstr>
      <vt:lpstr>Sliding Windows</vt:lpstr>
      <vt:lpstr>Congestion Control</vt:lpstr>
      <vt:lpstr>This page intentionally left blank.</vt:lpstr>
      <vt:lpstr>TCP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Control Tricks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 Connections</dc:title>
  <cp:lastModifiedBy>Steph Beeman</cp:lastModifiedBy>
  <cp:revision>3</cp:revision>
  <dcterms:modified xsi:type="dcterms:W3CDTF">2017-09-22T07:54:19Z</dcterms:modified>
</cp:coreProperties>
</file>